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5" r:id="rId5"/>
    <p:sldMasterId id="2147483666" r:id="rId6"/>
    <p:sldMasterId id="2147483667" r:id="rId7"/>
    <p:sldMasterId id="2147483668"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F19519-BCD9-4BDD-B9D8-26F7FD871FA4}">
  <a:tblStyle styleId="{BEF19519-BCD9-4BDD-B9D8-26F7FD871FA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B5609C0-D794-4FE6-B9C7-852B77B74A51}"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c7e02b78d_0_6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9c7e02b78d_0_6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All examples so far illustrate interactions between pairs of features. The interaction between FireControl and FloodCon- trol is a 2-way interaction or first-order interaction. An interaction that occurs when three features are selected, but not for feature selections of pairs of these features, is called a 3-way interaction or second-order interaction. we can illustrate the possible interactions between the three features A, B, and C by overlapping circles. Three features can give rise to three 2-way interactions and one 3-way interactions (intersections between circles). This can extend into even higher numbers of features. If n features interact, but none of their strict subsets, this is called an n-way interaction.</a:t>
            </a:r>
            <a:endParaRPr/>
          </a:p>
        </p:txBody>
      </p:sp>
      <p:sp>
        <p:nvSpPr>
          <p:cNvPr id="219" name="Google Shape;219;g9c7e02b78d_0_6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9c7e02b78d_0_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9c7e02b78d_0_6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Higher-order interactions are hard to illustrate in small examples since they emerge from the complex combinations of features. Here, we have a small but dense code example of a Stack to illustrate a case where three features interact. In this example, variability is encoded using preprocessor directives. The code that coordinates the features of Stack is implemented in the form of nested preprocessor directives. We have three features Locking, Logging and Undo. There is code that belongs to the individual features, and code that belongs to combinations of features, which you can see in the nested #ifdef directives (the code is only included if multiple features are selected). </a:t>
            </a:r>
            <a:r>
              <a:rPr lang="sv-SE">
                <a:solidFill>
                  <a:srgbClr val="4F4F4F"/>
                </a:solidFill>
              </a:rPr>
              <a:t>In this code, we have 3 2-way interactions and 1 3-way interaction. </a:t>
            </a:r>
            <a:r>
              <a:rPr lang="sv-SE"/>
              <a:t>Note particularly Line 29, which is only included if and only if all three features are selected. If this line caused a failure (for example, threw a null-pointer exception), the failure would occur only in products with all three features, but not in products that select only strict subsets of these features. Evidence indicates that (a) higher-order interactions occur in practice, but also that (b) higher-order interactions are rare compared to interactions between pairs of features; most failures are related to individual features or interactions between two features. This suggests to concentrate testing effort on detecting 2-way feature interactions by analyzing mostly pairs of features, but it is worth keeping an eye on all levels.</a:t>
            </a:r>
            <a:endParaRPr/>
          </a:p>
        </p:txBody>
      </p:sp>
      <p:sp>
        <p:nvSpPr>
          <p:cNvPr id="228" name="Google Shape;228;g9c7e02b78d_0_6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c7e02b78d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9c7e02b78d_0_1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So, how do we select the right feature interactions this when testing? There are two techniques we will cover, which are complementary. The first is called the category-partition method, and it is just a simple extension on the exact same process we talked about last class.</a:t>
            </a:r>
            <a:endParaRPr/>
          </a:p>
        </p:txBody>
      </p:sp>
      <p:sp>
        <p:nvSpPr>
          <p:cNvPr id="241" name="Google Shape;241;g9c7e02b78d_0_1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c7e02b78d_0_1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c7e02b78d_0_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(title) is A method of generating test specifications from requirement specifications that simply adds a small number of additional steps on the process discussed last class. </a:t>
            </a:r>
            <a:endParaRPr/>
          </a:p>
          <a:p>
            <a:pPr indent="0" lvl="0" marL="0" rtl="0" algn="l">
              <a:lnSpc>
                <a:spcPct val="115000"/>
              </a:lnSpc>
              <a:spcBef>
                <a:spcPts val="0"/>
              </a:spcBef>
              <a:spcAft>
                <a:spcPts val="0"/>
              </a:spcAft>
              <a:buNone/>
            </a:pPr>
            <a:r>
              <a:rPr lang="sv-SE"/>
              <a:t>For an independently testable function, you identify (2). Choices and representative values are things we covered last time. Choices are what you control when testing - the types of values you can feed a parameter, the variants you choose at variation points in your feature model, and additional environmental factors that  can influence the outcome of the function. Then, you identify representative values for each choice. Divide the input space up into logical partitions based on the outcomes they can trigger in the function. The new element here are the constraints. Three types of constraints - called if-constraints, error constraints, and single constraints, are used to control the number of test case specifications that you need to create concrete test cases for. </a:t>
            </a:r>
            <a:r>
              <a:rPr lang="sv-SE">
                <a:solidFill>
                  <a:schemeClr val="dk1"/>
                </a:solidFill>
              </a:rPr>
              <a:t>once you have these categories, choices, and constraints, you can use them to estimate the number of test cases that you’ll need to generate, and (</a:t>
            </a:r>
            <a:r>
              <a:rPr lang="sv-SE"/>
              <a:t>last point</a:t>
            </a:r>
            <a:r>
              <a:rPr lang="sv-SE">
                <a:solidFill>
                  <a:schemeClr val="dk1"/>
                </a:solidFill>
              </a:rPr>
              <a:t>). This lets you determine the number of cases that you’ll need to create before spending human effort creating them. That’s a powerful concept - if you end up with too many test cases that need to be formed, you can apply more constraints until you get a reasonably sized test suite. This is obviously a better apporach than building a bunch of tests and then realizing that you’re out of time</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c7e02b78d_0_1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9c7e02b78d_0_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So, we start, as before, by (read title). So, just like before, you’ll (read 1). This includes not just the </a:t>
            </a:r>
            <a:r>
              <a:rPr lang="sv-SE"/>
              <a:t>direct input parameters, but the environmental parameters like databases or hardware, and options for the variation points as well. </a:t>
            </a:r>
            <a:r>
              <a:rPr lang="sv-SE">
                <a:solidFill>
                  <a:schemeClr val="dk1"/>
                </a:solidFill>
              </a:rPr>
              <a:t>What input, explicit and input, </a:t>
            </a:r>
            <a:r>
              <a:rPr lang="sv-SE"/>
              <a:t>do we provide to that function? </a:t>
            </a:r>
            <a:r>
              <a:rPr lang="sv-SE">
                <a:solidFill>
                  <a:schemeClr val="dk1"/>
                </a:solidFill>
              </a:rPr>
              <a:t>Then, we should think about what defines each parameter</a:t>
            </a:r>
            <a:r>
              <a:rPr lang="sv-SE"/>
              <a:t>. (4) These are the choices in our test creation method - what all do we have to decide to create a successful test case. Then, what are the possible values for those choices? Remembert that a choice may be defined partially by other parameters and their choices. Also remember that these may not correspond to actual variables in the code. Rather, these are factors that you control when testing. </a:t>
            </a:r>
            <a:r>
              <a:rPr lang="sv-SE">
                <a:solidFill>
                  <a:schemeClr val="dk1"/>
                </a:solidFill>
              </a:rPr>
              <a:t>They may not reflect something that can be set in the code, but rather may be something test or outcome specific that you can control and that influence several of the variables in the code (last po</a:t>
            </a:r>
            <a:r>
              <a:rPr lang="sv-SE"/>
              <a:t>int). However, I am going to use the term choices to keep consistency with last class.</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9c7e02b78d_0_1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9c7e02b78d_0_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Let’s discuss an example. (1-2) Our independently testible function is checkConfiguration, which takes in a computer model and the set of options we chose and returns a yes or no - was it a valid configuration of that model or not? </a:t>
            </a:r>
            <a:endParaRPr/>
          </a:p>
          <a:p>
            <a:pPr indent="0" lvl="0" marL="0" rtl="0" algn="l">
              <a:lnSpc>
                <a:spcPct val="115000"/>
              </a:lnSpc>
              <a:spcBef>
                <a:spcPts val="0"/>
              </a:spcBef>
              <a:spcAft>
                <a:spcPts val="0"/>
              </a:spcAft>
              <a:buNone/>
            </a:pPr>
            <a:r>
              <a:rPr lang="sv-SE"/>
              <a:t>What are the actual parameters? (discuss) </a:t>
            </a:r>
            <a:r>
              <a:rPr lang="sv-SE">
                <a:solidFill>
                  <a:schemeClr val="dk1"/>
                </a:solidFill>
              </a:rPr>
              <a:t>Not just model and</a:t>
            </a:r>
            <a:r>
              <a:rPr lang="sv-SE"/>
              <a:t> configuration</a:t>
            </a:r>
            <a:r>
              <a:rPr lang="sv-SE">
                <a:solidFill>
                  <a:schemeClr val="dk1"/>
                </a:solidFill>
              </a:rPr>
              <a:t>. We also need some information on what defines a valid configuration - there might be a database of models and components that lists the options available. Even though that isn’t a direct input to the function, it’s something we need to consider as well. It’s required for the code to function and its contents impact execution. Ok, then, what can we and what do we </a:t>
            </a:r>
            <a:r>
              <a:rPr lang="sv-SE"/>
              <a:t>actually need to control when we are testing this. What are our choices? We can turn to the requirements specifications or user stories or manuals - any other information we might have lying around that can tell us.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9c7e02b78d_0_1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9c7e02b78d_0_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read</a:t>
            </a:r>
            <a:r>
              <a:rPr lang="sv-SE"/>
              <a:t>. So, this gives us more information. </a:t>
            </a:r>
            <a:r>
              <a:rPr lang="sv-SE">
                <a:solidFill>
                  <a:schemeClr val="dk1"/>
                </a:solidFill>
              </a:rPr>
              <a:t>What defines a model - </a:t>
            </a:r>
            <a:r>
              <a:rPr lang="sv-SE"/>
              <a:t>what choices do we make when we test</a:t>
            </a:r>
            <a:r>
              <a:rPr lang="sv-SE">
                <a:solidFill>
                  <a:schemeClr val="dk1"/>
                </a:solidFill>
              </a:rPr>
              <a:t>? What c</a:t>
            </a:r>
            <a:r>
              <a:rPr lang="sv-SE"/>
              <a:t>an we control when we test? (discuss)</a:t>
            </a:r>
            <a:endParaRPr>
              <a:solidFill>
                <a:schemeClr val="dk1"/>
              </a:solidFill>
            </a:endParaRPr>
          </a:p>
          <a:p>
            <a:pPr indent="0" lvl="0" marL="0" rtl="0" algn="l">
              <a:lnSpc>
                <a:spcPct val="115000"/>
              </a:lnSpc>
              <a:spcBef>
                <a:spcPts val="0"/>
              </a:spcBef>
              <a:spcAft>
                <a:spcPts val="0"/>
              </a:spcAft>
              <a:buNone/>
            </a:pPr>
            <a:r>
              <a:rPr lang="sv-SE">
                <a:solidFill>
                  <a:schemeClr val="dk1"/>
                </a:solidFill>
              </a:rPr>
              <a:t>(id, num req slots, num optional slots)</a:t>
            </a:r>
            <a:endParaRPr>
              <a:solidFill>
                <a:schemeClr val="dk1"/>
              </a:solidFill>
            </a:endParaRPr>
          </a:p>
          <a:p>
            <a:pPr indent="0" lvl="0" marL="0" rtl="0" algn="l">
              <a:lnSpc>
                <a:spcPct val="115000"/>
              </a:lnSpc>
              <a:spcBef>
                <a:spcPts val="0"/>
              </a:spcBef>
              <a:spcAft>
                <a:spcPts val="0"/>
              </a:spcAft>
              <a:buNone/>
            </a:pPr>
            <a:r>
              <a:rPr lang="sv-SE">
                <a:solidFill>
                  <a:schemeClr val="dk1"/>
                </a:solidFill>
              </a:rPr>
              <a:t>think about how model influences the components - number of slots, what form are those slots, and are the selected components compatible with those slots?</a:t>
            </a:r>
            <a:endParaRPr>
              <a:solidFill>
                <a:schemeClr val="dk1"/>
              </a:solidFill>
            </a:endParaRPr>
          </a:p>
          <a:p>
            <a:pPr indent="0" lvl="0" marL="0" rtl="0" algn="l">
              <a:lnSpc>
                <a:spcPct val="115000"/>
              </a:lnSpc>
              <a:spcBef>
                <a:spcPts val="0"/>
              </a:spcBef>
              <a:spcAft>
                <a:spcPts val="0"/>
              </a:spcAft>
              <a:buNone/>
            </a:pPr>
            <a:r>
              <a:rPr lang="sv-SE">
                <a:solidFill>
                  <a:schemeClr val="dk1"/>
                </a:solidFill>
              </a:rPr>
              <a:t>(does the</a:t>
            </a:r>
            <a:r>
              <a:rPr lang="sv-SE"/>
              <a:t> configuration </a:t>
            </a:r>
            <a:r>
              <a:rPr lang="sv-SE">
                <a:solidFill>
                  <a:schemeClr val="dk1"/>
                </a:solidFill>
              </a:rPr>
              <a:t>correspond to the model </a:t>
            </a:r>
            <a:r>
              <a:rPr lang="sv-SE"/>
              <a:t>(right number of required and optional slots)</a:t>
            </a:r>
            <a:r>
              <a:rPr lang="sv-SE">
                <a:solidFill>
                  <a:schemeClr val="dk1"/>
                </a:solidFill>
              </a:rPr>
              <a:t>?, </a:t>
            </a:r>
            <a:r>
              <a:rPr lang="sv-SE"/>
              <a:t>how many r</a:t>
            </a:r>
            <a:r>
              <a:rPr lang="sv-SE">
                <a:solidFill>
                  <a:schemeClr val="dk1"/>
                </a:solidFill>
              </a:rPr>
              <a:t>equired </a:t>
            </a:r>
            <a:r>
              <a:rPr lang="sv-SE"/>
              <a:t>slots have</a:t>
            </a:r>
            <a:r>
              <a:rPr lang="sv-SE">
                <a:solidFill>
                  <a:schemeClr val="dk1"/>
                </a:solidFill>
              </a:rPr>
              <a:t> non-empty selections</a:t>
            </a:r>
            <a:r>
              <a:rPr lang="sv-SE"/>
              <a:t>? how many </a:t>
            </a:r>
            <a:r>
              <a:rPr lang="sv-SE">
                <a:solidFill>
                  <a:schemeClr val="dk1"/>
                </a:solidFill>
              </a:rPr>
              <a:t>optional </a:t>
            </a:r>
            <a:r>
              <a:rPr lang="sv-SE"/>
              <a:t>slots have</a:t>
            </a:r>
            <a:r>
              <a:rPr lang="sv-SE">
                <a:solidFill>
                  <a:schemeClr val="dk1"/>
                </a:solidFill>
              </a:rPr>
              <a:t> non-empty selections</a:t>
            </a:r>
            <a:r>
              <a:rPr lang="sv-SE"/>
              <a:t>? </a:t>
            </a:r>
            <a:r>
              <a:rPr lang="sv-SE">
                <a:solidFill>
                  <a:schemeClr val="dk1"/>
                </a:solidFill>
              </a:rPr>
              <a:t> what components have you selected for the required slots, what components have you selected for the optional slots? are they ok?)</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9c7e02b78d_0_1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9c7e02b78d_0_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read</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sv-SE">
                <a:solidFill>
                  <a:schemeClr val="dk1"/>
                </a:solidFill>
              </a:rPr>
              <a:t>for now, keep product database simple</a:t>
            </a:r>
            <a:r>
              <a:rPr lang="sv-SE"/>
              <a:t>. This looks like a lot, but it is important to look at all of the factors we control when we test that can lead to different outcomes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c7e02b78d_0_1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c7e02b78d_0_1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Again, just like last time, we now want to form test specifications by coming up with representative values fo</a:t>
            </a:r>
            <a:r>
              <a:rPr lang="sv-SE"/>
              <a:t>r each choice. (1) Especially if these correspond to input variables for the system, we may have a  near-infinite number of poosible selections for each choice. </a:t>
            </a:r>
            <a:r>
              <a:rPr lang="sv-SE">
                <a:solidFill>
                  <a:schemeClr val="dk1"/>
                </a:solidFill>
              </a:rPr>
              <a:t>we need to look at each </a:t>
            </a:r>
            <a:r>
              <a:rPr lang="sv-SE"/>
              <a:t>choice</a:t>
            </a:r>
            <a:r>
              <a:rPr lang="sv-SE">
                <a:solidFill>
                  <a:schemeClr val="dk1"/>
                </a:solidFill>
              </a:rPr>
              <a:t> and (read 2).  consider the different outcomes of a </a:t>
            </a:r>
            <a:r>
              <a:rPr lang="sv-SE"/>
              <a:t>function</a:t>
            </a:r>
            <a:r>
              <a:rPr lang="sv-SE">
                <a:solidFill>
                  <a:schemeClr val="dk1"/>
                </a:solidFill>
              </a:rPr>
              <a:t>. Especially the error-handling cases, and make sure you try all of those variations out to make sure nothing bad sneaks through. Also</a:t>
            </a:r>
            <a:r>
              <a:rPr lang="sv-SE"/>
              <a:t> (4), that you could break the variable down into that may lead to minor variations in the outcomes. Take, for instance, an integer and look at how different broad values of that integer can lead to different outcomes. </a:t>
            </a:r>
            <a:r>
              <a:rPr lang="sv-SE">
                <a:solidFill>
                  <a:srgbClr val="4F4F4F"/>
                </a:solidFill>
              </a:rPr>
              <a:t>Then, (last two)</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9c7e02b78d_0_1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9c7e02b78d_0_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(walk through)</a:t>
            </a:r>
            <a:endParaRPr>
              <a:solidFill>
                <a:schemeClr val="dk1"/>
              </a:solidFill>
            </a:endParaRPr>
          </a:p>
          <a:p>
            <a:pPr indent="0" lvl="0" marL="0" rtl="0" algn="l">
              <a:lnSpc>
                <a:spcPct val="115000"/>
              </a:lnSpc>
              <a:spcBef>
                <a:spcPts val="0"/>
              </a:spcBef>
              <a:spcAft>
                <a:spcPts val="0"/>
              </a:spcAft>
              <a:buNone/>
            </a:pPr>
            <a:r>
              <a:rPr lang="sv-SE">
                <a:solidFill>
                  <a:schemeClr val="dk1"/>
                </a:solidFill>
              </a:rPr>
              <a:t>NOT ALL POSSIBLE VALUES, think - it’s easy to capture the normal, everyday behavior, but think about what can go wrong and make sure you test that when you</a:t>
            </a:r>
            <a:r>
              <a:rPr lang="sv-SE"/>
              <a:t> identify the representative values</a:t>
            </a:r>
            <a:r>
              <a:rPr lang="sv-SE">
                <a:solidFill>
                  <a:schemeClr val="dk1"/>
                </a:solidFill>
              </a:rPr>
              <a:t>. Make sure you really capture the essence of the f</a:t>
            </a:r>
            <a:r>
              <a:rPr lang="sv-SE"/>
              <a:t>unction you are testing</a:t>
            </a:r>
            <a:r>
              <a:rPr lang="sv-SE">
                <a:solidFill>
                  <a:schemeClr val="dk1"/>
                </a:solidFill>
              </a:rPr>
              <a:t>. Think of all the </a:t>
            </a:r>
            <a:r>
              <a:rPr lang="sv-SE"/>
              <a:t>ways it can break</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9c7e02b78d_0_5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9c7e02b78d_0_5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rgbClr val="4F4F4F"/>
                </a:solidFill>
              </a:rPr>
              <a:t>Last time, we discussed the process of c</a:t>
            </a:r>
            <a:r>
              <a:rPr lang="sv-SE">
                <a:solidFill>
                  <a:srgbClr val="4F4F4F"/>
                </a:solidFill>
              </a:rPr>
              <a:t>reating System-level tests. As a reminder, this is a five stage process.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t>Y</a:t>
            </a:r>
            <a:r>
              <a:rPr lang="sv-SE">
                <a:solidFill>
                  <a:schemeClr val="dk1"/>
                </a:solidFill>
              </a:rPr>
              <a:t>ou need to figure out what the independently testable</a:t>
            </a:r>
            <a:r>
              <a:rPr lang="sv-SE"/>
              <a:t> functionality </a:t>
            </a:r>
            <a:r>
              <a:rPr lang="sv-SE">
                <a:solidFill>
                  <a:schemeClr val="dk1"/>
                </a:solidFill>
              </a:rPr>
              <a:t>of your system or subsystem </a:t>
            </a:r>
            <a:r>
              <a:rPr lang="sv-SE"/>
              <a:t>is</a:t>
            </a:r>
            <a:r>
              <a:rPr lang="sv-SE">
                <a:solidFill>
                  <a:schemeClr val="dk1"/>
                </a:solidFill>
              </a:rPr>
              <a:t>. What features or functions are surfaced by </a:t>
            </a:r>
            <a:r>
              <a:rPr lang="sv-SE"/>
              <a:t>an interface and </a:t>
            </a:r>
            <a:r>
              <a:rPr lang="sv-SE">
                <a:solidFill>
                  <a:schemeClr val="dk1"/>
                </a:solidFill>
              </a:rPr>
              <a:t>can be tested in isolation. What can we push and observe in the software?</a:t>
            </a:r>
            <a:endParaRPr>
              <a:solidFill>
                <a:schemeClr val="dk1"/>
              </a:solidFill>
            </a:endParaRPr>
          </a:p>
          <a:p>
            <a:pPr indent="-317500" lvl="0" marL="457200" rtl="0" algn="l">
              <a:lnSpc>
                <a:spcPct val="115000"/>
              </a:lnSpc>
              <a:spcBef>
                <a:spcPts val="0"/>
              </a:spcBef>
              <a:spcAft>
                <a:spcPts val="0"/>
              </a:spcAft>
              <a:buSzPts val="1400"/>
              <a:buChar char="-"/>
            </a:pPr>
            <a:r>
              <a:rPr lang="sv-SE"/>
              <a:t>For each of those features, what varies? What can you control when you test? This includes both the actual input parameters - what you can pass to the functionality - and any other choices you can make. In a SPL, this includes the set of features you choose from that affect this functionality, and those choices in turn affect other choices. </a:t>
            </a:r>
            <a:endParaRPr/>
          </a:p>
          <a:p>
            <a:pPr indent="-317500" lvl="0" marL="457200" rtl="0" algn="l">
              <a:lnSpc>
                <a:spcPct val="115000"/>
              </a:lnSpc>
              <a:spcBef>
                <a:spcPts val="0"/>
              </a:spcBef>
              <a:spcAft>
                <a:spcPts val="0"/>
              </a:spcAft>
              <a:buClr>
                <a:schemeClr val="dk1"/>
              </a:buClr>
              <a:buSzPts val="1400"/>
              <a:buChar char="-"/>
            </a:pPr>
            <a:r>
              <a:rPr lang="sv-SE">
                <a:solidFill>
                  <a:schemeClr val="dk1"/>
                </a:solidFill>
              </a:rPr>
              <a:t>For each of those features, what are the possible outcomes - each </a:t>
            </a:r>
            <a:r>
              <a:rPr lang="sv-SE"/>
              <a:t>possible normal outcome or error</a:t>
            </a:r>
            <a:r>
              <a:rPr lang="sv-SE">
                <a:solidFill>
                  <a:schemeClr val="dk1"/>
                </a:solidFill>
              </a:rPr>
              <a:t> outcome - and </a:t>
            </a:r>
            <a:r>
              <a:rPr lang="sv-SE"/>
              <a:t>for each choice, what</a:t>
            </a:r>
            <a:r>
              <a:rPr lang="sv-SE">
                <a:solidFill>
                  <a:schemeClr val="dk1"/>
                </a:solidFill>
              </a:rPr>
              <a:t> kind of input will trigger each </a:t>
            </a:r>
            <a:r>
              <a:rPr lang="sv-SE"/>
              <a:t>possible outcome</a:t>
            </a:r>
            <a:r>
              <a:rPr lang="sv-SE">
                <a:solidFill>
                  <a:schemeClr val="dk1"/>
                </a:solidFill>
              </a:rPr>
              <a: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t>This leads you to abstract test case types, based on the combinations of choices we can make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solidFill>
                  <a:schemeClr val="dk1"/>
                </a:solidFill>
              </a:rPr>
              <a:t>Then, instantiate the specifications by providing concrete input inst</a:t>
            </a:r>
            <a:r>
              <a:rPr lang="sv-SE"/>
              <a:t>ead of abstract choices</a:t>
            </a:r>
            <a:r>
              <a:rPr lang="sv-SE">
                <a:solidFill>
                  <a:schemeClr val="dk1"/>
                </a:solidFill>
              </a:rPr>
              <a:t> to produce individual test cases with </a:t>
            </a:r>
            <a:r>
              <a:rPr lang="sv-SE"/>
              <a:t>exact</a:t>
            </a:r>
            <a:r>
              <a:rPr lang="sv-SE">
                <a:solidFill>
                  <a:schemeClr val="dk1"/>
                </a:solidFill>
              </a:rPr>
              <a:t> input and expected output pairings.</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9c7e02b78d_0_1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9c7e02b78d_0_1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a:t>
            </a:r>
            <a:r>
              <a:rPr lang="sv-SE"/>
              <a:t>1</a:t>
            </a:r>
            <a:r>
              <a:rPr lang="sv-SE">
                <a:solidFill>
                  <a:schemeClr val="dk1"/>
                </a:solidFill>
              </a:rPr>
              <a:t>). So, at the base level, the number of possible test specifications is the cartesian product of the number of representative values </a:t>
            </a:r>
            <a:r>
              <a:rPr lang="sv-SE"/>
              <a:t>for all choices. </a:t>
            </a:r>
            <a:r>
              <a:rPr lang="sv-SE">
                <a:solidFill>
                  <a:schemeClr val="dk1"/>
                </a:solidFill>
              </a:rPr>
              <a:t>Now, the number of combinations of abstract test specifications grows exponentially as the number of </a:t>
            </a:r>
            <a:r>
              <a:rPr lang="sv-SE"/>
              <a:t>choices and representative values for each</a:t>
            </a:r>
            <a:r>
              <a:rPr lang="sv-SE">
                <a:solidFill>
                  <a:schemeClr val="dk1"/>
                </a:solidFill>
              </a:rPr>
              <a:t> grows. For a simple system with five </a:t>
            </a:r>
            <a:r>
              <a:rPr lang="sv-SE"/>
              <a:t>choices</a:t>
            </a:r>
            <a:r>
              <a:rPr lang="sv-SE">
                <a:solidFill>
                  <a:schemeClr val="dk1"/>
                </a:solidFill>
              </a:rPr>
              <a:t> and six values for each, the raw number of test specifications is 6^5, or 7776. Which, is an insane number of tests for a simple </a:t>
            </a:r>
            <a:r>
              <a:rPr lang="sv-SE"/>
              <a:t>function</a:t>
            </a:r>
            <a:r>
              <a:rPr lang="sv-SE">
                <a:solidFill>
                  <a:schemeClr val="dk1"/>
                </a:solidFill>
              </a:rPr>
              <a:t>. - That said, we still don’t need all of those. Many of those combinations may not even be possible, so that is where the ide</a:t>
            </a:r>
            <a:r>
              <a:rPr lang="sv-SE"/>
              <a:t>a of constraints comes into play. Y</a:t>
            </a:r>
            <a:r>
              <a:rPr lang="sv-SE">
                <a:solidFill>
                  <a:schemeClr val="dk1"/>
                </a:solidFill>
              </a:rPr>
              <a:t>ou want to eliminate any combinations that are impossible</a:t>
            </a:r>
            <a:r>
              <a:rPr lang="sv-SE"/>
              <a:t>, </a:t>
            </a:r>
            <a:r>
              <a:rPr lang="sv-SE">
                <a:solidFill>
                  <a:schemeClr val="dk1"/>
                </a:solidFill>
              </a:rPr>
              <a:t>identify constraints that can be used to remove unnecessary combinations</a:t>
            </a:r>
            <a:r>
              <a:rPr lang="sv-SE"/>
              <a:t>, </a:t>
            </a:r>
            <a:r>
              <a:rPr lang="sv-SE">
                <a:solidFill>
                  <a:schemeClr val="dk1"/>
                </a:solidFill>
              </a:rPr>
              <a:t>and from the remainder, choose a practical subset to </a:t>
            </a:r>
            <a:r>
              <a:rPr lang="sv-SE"/>
              <a:t>test the system with then (last)</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c7e02b78d_0_3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9c7e02b78d_0_3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solidFill>
                  <a:srgbClr val="4F4F4F"/>
                </a:solidFill>
              </a:rPr>
              <a:t>(go over)</a:t>
            </a:r>
            <a:endParaRPr>
              <a:solidFill>
                <a:srgbClr val="4F4F4F"/>
              </a:solidFill>
            </a:endParaRPr>
          </a:p>
          <a:p>
            <a:pPr indent="0" lvl="0" marL="0" rtl="0" algn="l">
              <a:lnSpc>
                <a:spcPct val="115000"/>
              </a:lnSpc>
              <a:spcBef>
                <a:spcPts val="0"/>
              </a:spcBef>
              <a:spcAft>
                <a:spcPts val="0"/>
              </a:spcAft>
              <a:buClr>
                <a:schemeClr val="dk1"/>
              </a:buClr>
              <a:buSzPts val="1100"/>
              <a:buFont typeface="Arial"/>
              <a:buNone/>
            </a:pPr>
            <a:r>
              <a:rPr lang="sv-SE">
                <a:solidFill>
                  <a:srgbClr val="4F4F4F"/>
                </a:solidFill>
              </a:rPr>
              <a:t>For example, it isn’t reasonable to have a test with a valid model from the database where the database has no entries. So, we can eliminate some of these pairings.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9c7e02b78d_0_2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9c7e02b78d_0_2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There are three types of constraints that we can define to reduce the number of pairings. </a:t>
            </a:r>
            <a:endParaRPr>
              <a:solidFill>
                <a:schemeClr val="dk1"/>
              </a:solidFill>
            </a:endParaRPr>
          </a:p>
          <a:p>
            <a:pPr indent="0" lvl="0" marL="0" rtl="0" algn="l">
              <a:lnSpc>
                <a:spcPct val="115000"/>
              </a:lnSpc>
              <a:spcBef>
                <a:spcPts val="0"/>
              </a:spcBef>
              <a:spcAft>
                <a:spcPts val="0"/>
              </a:spcAft>
              <a:buNone/>
            </a:pPr>
            <a:r>
              <a:rPr lang="sv-SE">
                <a:solidFill>
                  <a:schemeClr val="dk1"/>
                </a:solidFill>
              </a:rPr>
              <a:t>-</a:t>
            </a:r>
            <a:r>
              <a:rPr lang="sv-SE"/>
              <a:t>(1-2) </a:t>
            </a:r>
            <a:r>
              <a:rPr lang="sv-SE">
                <a:solidFill>
                  <a:schemeClr val="dk1"/>
                </a:solidFill>
              </a:rPr>
              <a:t> for instance, you might </a:t>
            </a:r>
            <a:r>
              <a:rPr lang="sv-SE"/>
              <a:t>choose a value for one choice</a:t>
            </a:r>
            <a:r>
              <a:rPr lang="sv-SE">
                <a:solidFill>
                  <a:schemeClr val="dk1"/>
                </a:solidFill>
              </a:rPr>
              <a:t> only if a particular </a:t>
            </a:r>
            <a:r>
              <a:rPr lang="sv-SE"/>
              <a:t>value is used for another choice</a:t>
            </a:r>
            <a:r>
              <a:rPr lang="sv-SE">
                <a:solidFill>
                  <a:schemeClr val="dk1"/>
                </a:solidFill>
              </a:rPr>
              <a:t>.</a:t>
            </a:r>
            <a:endParaRPr>
              <a:solidFill>
                <a:schemeClr val="dk1"/>
              </a:solidFill>
            </a:endParaRPr>
          </a:p>
          <a:p>
            <a:pPr indent="0" lvl="0" marL="0" rtl="0" algn="l">
              <a:lnSpc>
                <a:spcPct val="115000"/>
              </a:lnSpc>
              <a:spcBef>
                <a:spcPts val="0"/>
              </a:spcBef>
              <a:spcAft>
                <a:spcPts val="0"/>
              </a:spcAft>
              <a:buNone/>
            </a:pPr>
            <a:r>
              <a:rPr lang="sv-SE">
                <a:solidFill>
                  <a:schemeClr val="dk1"/>
                </a:solidFill>
              </a:rPr>
              <a:t>-</a:t>
            </a:r>
            <a:r>
              <a:rPr lang="sv-SE"/>
              <a:t>(3-4) </a:t>
            </a:r>
            <a:r>
              <a:rPr lang="sv-SE">
                <a:solidFill>
                  <a:schemeClr val="dk1"/>
                </a:solidFill>
              </a:rPr>
              <a:t>so we don’t need every combination of </a:t>
            </a:r>
            <a:r>
              <a:rPr lang="sv-SE"/>
              <a:t>values for all choices that include this particular value </a:t>
            </a:r>
            <a:r>
              <a:rPr lang="sv-SE">
                <a:solidFill>
                  <a:schemeClr val="dk1"/>
                </a:solidFill>
              </a:rPr>
              <a:t>Just one test with this error-inducing </a:t>
            </a:r>
            <a:r>
              <a:rPr lang="sv-SE"/>
              <a:t>value </a:t>
            </a:r>
            <a:r>
              <a:rPr lang="sv-SE">
                <a:solidFill>
                  <a:schemeClr val="dk1"/>
                </a:solidFill>
              </a:rPr>
              <a:t>should </a:t>
            </a:r>
            <a:r>
              <a:rPr lang="sv-SE"/>
              <a:t>be enough </a:t>
            </a:r>
            <a:r>
              <a:rPr lang="sv-SE">
                <a:solidFill>
                  <a:schemeClr val="dk1"/>
                </a:solidFill>
              </a:rPr>
              <a:t>for us.</a:t>
            </a:r>
            <a:endParaRPr>
              <a:solidFill>
                <a:schemeClr val="dk1"/>
              </a:solidFill>
            </a:endParaRPr>
          </a:p>
          <a:p>
            <a:pPr indent="0" lvl="0" marL="0" rtl="0" algn="l">
              <a:lnSpc>
                <a:spcPct val="115000"/>
              </a:lnSpc>
              <a:spcBef>
                <a:spcPts val="0"/>
              </a:spcBef>
              <a:spcAft>
                <a:spcPts val="0"/>
              </a:spcAft>
              <a:buNone/>
            </a:pPr>
            <a:r>
              <a:rPr lang="sv-SE">
                <a:solidFill>
                  <a:schemeClr val="dk1"/>
                </a:solidFill>
              </a:rPr>
              <a:t>- (5-6) Single is similar to error, but more general purpose. A </a:t>
            </a:r>
            <a:r>
              <a:rPr lang="sv-SE"/>
              <a:t>value</a:t>
            </a:r>
            <a:r>
              <a:rPr lang="sv-SE">
                <a:solidFill>
                  <a:schemeClr val="dk1"/>
                </a:solidFill>
              </a:rPr>
              <a:t> is special</a:t>
            </a:r>
            <a:r>
              <a:rPr lang="sv-SE"/>
              <a:t> or </a:t>
            </a:r>
            <a:r>
              <a:rPr lang="sv-SE">
                <a:solidFill>
                  <a:schemeClr val="dk1"/>
                </a:solidFill>
              </a:rPr>
              <a:t>unusual</a:t>
            </a:r>
            <a:r>
              <a:rPr lang="sv-SE"/>
              <a:t> in some way, but should still give us a “good” normal outcome. S</a:t>
            </a:r>
            <a:r>
              <a:rPr lang="sv-SE">
                <a:solidFill>
                  <a:schemeClr val="dk1"/>
                </a:solidFill>
              </a:rPr>
              <a:t>o we want to</a:t>
            </a:r>
            <a:r>
              <a:rPr lang="sv-SE"/>
              <a:t>try it once just to be sure</a:t>
            </a:r>
            <a:r>
              <a:rPr lang="sv-SE">
                <a:solidFill>
                  <a:schemeClr val="dk1"/>
                </a:solidFill>
              </a:rPr>
              <a:t>. </a:t>
            </a:r>
            <a:r>
              <a:rPr lang="sv-SE"/>
              <a:t>However, w</a:t>
            </a:r>
            <a:r>
              <a:rPr lang="sv-SE">
                <a:solidFill>
                  <a:schemeClr val="dk1"/>
                </a:solidFill>
              </a:rPr>
              <a:t>e don’t need every combination of other </a:t>
            </a:r>
            <a:r>
              <a:rPr lang="sv-SE"/>
              <a:t>values for other choices with this one value for this one choice</a:t>
            </a:r>
            <a:r>
              <a:rPr lang="sv-SE">
                <a:solidFill>
                  <a:schemeClr val="dk1"/>
                </a:solidFill>
              </a:rPr>
              <a:t>. We just need one test that uses this particular </a:t>
            </a:r>
            <a:r>
              <a:rPr lang="sv-SE"/>
              <a:t>value </a:t>
            </a:r>
            <a:r>
              <a:rPr lang="sv-SE">
                <a:solidFill>
                  <a:schemeClr val="dk1"/>
                </a:solidFill>
              </a:rPr>
              <a:t>and we can move on.</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9c7e02b78d_0_2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9c7e02b78d_0_2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Let’s take</a:t>
            </a:r>
            <a:r>
              <a:rPr lang="sv-SE"/>
              <a:t> a simple example, a </a:t>
            </a:r>
            <a:r>
              <a:rPr lang="sv-SE">
                <a:solidFill>
                  <a:schemeClr val="dk1"/>
                </a:solidFill>
              </a:rPr>
              <a:t>substr</a:t>
            </a:r>
            <a:r>
              <a:rPr lang="sv-SE"/>
              <a:t> function. Takes in a string and an index and returns everything from the start of the string to that index. For each choice, we have some representative values (go over)</a:t>
            </a:r>
            <a:endParaRPr/>
          </a:p>
          <a:p>
            <a:pPr indent="0" lvl="0" marL="0" rtl="0" algn="l">
              <a:lnSpc>
                <a:spcPct val="115000"/>
              </a:lnSpc>
              <a:spcBef>
                <a:spcPts val="0"/>
              </a:spcBef>
              <a:spcAft>
                <a:spcPts val="0"/>
              </a:spcAft>
              <a:buNone/>
            </a:pPr>
            <a:r>
              <a:rPr lang="sv-SE">
                <a:solidFill>
                  <a:schemeClr val="dk1"/>
                </a:solidFill>
              </a:rPr>
              <a:t>What are some of the constraints we can try applying? (discuss)</a:t>
            </a:r>
            <a:endParaRPr>
              <a:solidFill>
                <a:schemeClr val="dk1"/>
              </a:solidFill>
            </a:endParaRPr>
          </a:p>
          <a:p>
            <a:pPr indent="0" lvl="0" marL="0" rtl="0" algn="l">
              <a:lnSpc>
                <a:spcPct val="115000"/>
              </a:lnSpc>
              <a:spcBef>
                <a:spcPts val="0"/>
              </a:spcBef>
              <a:spcAft>
                <a:spcPts val="0"/>
              </a:spcAft>
              <a:buNone/>
            </a:pPr>
            <a:r>
              <a:rPr lang="sv-SE"/>
              <a:t>(click)</a:t>
            </a:r>
            <a:r>
              <a:rPr lang="sv-SE">
                <a:solidFill>
                  <a:schemeClr val="dk1"/>
                </a:solidFill>
              </a:rPr>
              <a:t>- prop/if read</a:t>
            </a:r>
            <a:endParaRPr>
              <a:solidFill>
                <a:schemeClr val="dk1"/>
              </a:solidFill>
            </a:endParaRPr>
          </a:p>
          <a:p>
            <a:pPr indent="0" lvl="0" marL="0" rtl="0" algn="l">
              <a:lnSpc>
                <a:spcPct val="115000"/>
              </a:lnSpc>
              <a:spcBef>
                <a:spcPts val="0"/>
              </a:spcBef>
              <a:spcAft>
                <a:spcPts val="0"/>
              </a:spcAft>
              <a:buNone/>
            </a:pPr>
            <a:r>
              <a:rPr lang="sv-SE"/>
              <a:t>(click)</a:t>
            </a:r>
            <a:r>
              <a:rPr lang="sv-SE">
                <a:solidFill>
                  <a:schemeClr val="dk1"/>
                </a:solidFill>
              </a:rPr>
              <a:t>- error</a:t>
            </a:r>
            <a:endParaRPr>
              <a:solidFill>
                <a:schemeClr val="dk1"/>
              </a:solidFill>
            </a:endParaRPr>
          </a:p>
          <a:p>
            <a:pPr indent="0" lvl="0" marL="0" rtl="0" algn="l">
              <a:lnSpc>
                <a:spcPct val="115000"/>
              </a:lnSpc>
              <a:spcBef>
                <a:spcPts val="0"/>
              </a:spcBef>
              <a:spcAft>
                <a:spcPts val="0"/>
              </a:spcAft>
              <a:buNone/>
            </a:pPr>
            <a:r>
              <a:rPr lang="sv-SE">
                <a:solidFill>
                  <a:schemeClr val="dk1"/>
                </a:solidFill>
              </a:rPr>
              <a:t>(click)- single - this one</a:t>
            </a:r>
            <a:r>
              <a:rPr lang="sv-SE"/>
              <a:t> </a:t>
            </a:r>
            <a:r>
              <a:rPr lang="sv-SE">
                <a:solidFill>
                  <a:schemeClr val="dk1"/>
                </a:solidFill>
              </a:rPr>
              <a:t>shouldn’t result in an error</a:t>
            </a:r>
            <a:r>
              <a:rPr lang="sv-SE"/>
              <a:t>, but werid things could happen. </a:t>
            </a:r>
            <a:r>
              <a:rPr lang="sv-SE">
                <a:solidFill>
                  <a:schemeClr val="dk1"/>
                </a:solidFill>
              </a:rPr>
              <a:t>We only really need to try it out once. It should execute and work,. So, let’s </a:t>
            </a:r>
            <a:r>
              <a:rPr lang="sv-SE"/>
              <a:t>t</a:t>
            </a:r>
            <a:r>
              <a:rPr lang="sv-SE">
                <a:solidFill>
                  <a:schemeClr val="dk1"/>
                </a:solidFill>
              </a:rPr>
              <a:t>ry it once</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9c7e02b78d_0_2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9c7e02b78d_0_2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let’s walk through these </a:t>
            </a:r>
            <a:r>
              <a:rPr lang="sv-SE">
                <a:solidFill>
                  <a:srgbClr val="4F4F4F"/>
                </a:solidFill>
              </a:rPr>
              <a:t>We start with 218700 test specifications. Let’s work this down some by adding these constraints. </a:t>
            </a:r>
            <a:endParaRPr>
              <a:solidFill>
                <a:srgbClr val="4F4F4F"/>
              </a:solidFill>
            </a:endParaRPr>
          </a:p>
          <a:p>
            <a:pPr indent="0" lvl="0" marL="0" rtl="0" algn="l">
              <a:lnSpc>
                <a:spcPct val="115000"/>
              </a:lnSpc>
              <a:spcBef>
                <a:spcPts val="0"/>
              </a:spcBef>
              <a:spcAft>
                <a:spcPts val="0"/>
              </a:spcAft>
              <a:buNone/>
            </a:pPr>
            <a:r>
              <a:rPr lang="sv-SE">
                <a:solidFill>
                  <a:srgbClr val="4F4F4F"/>
                </a:solidFill>
              </a:rPr>
              <a:t>(click 1) </a:t>
            </a:r>
            <a:r>
              <a:rPr lang="sv-SE"/>
              <a:t>So, the label error means that this is a value that only needs to be tried once when combined with the other non-error values of other choices. No matter the combination, if you have this value for this choice set, you get an error - so that right off the bat wipes out a lot of combinations. (walk through these). From 218700, we get down to 10376 test specifications. Huge impact right there. This still leaves a large number of test specifications to try, so let’s see if we can get this down further. Some combinations might not be erroneous, but might only be useful or valid in combination with certain other choices. For example, if the number of required components is 0 or 1, it makes no sense to check if some required slots are empty.  </a:t>
            </a:r>
            <a:endParaRPr/>
          </a:p>
          <a:p>
            <a:pPr indent="0" lvl="0" marL="0" rtl="0" algn="l">
              <a:lnSpc>
                <a:spcPct val="115000"/>
              </a:lnSpc>
              <a:spcBef>
                <a:spcPts val="0"/>
              </a:spcBef>
              <a:spcAft>
                <a:spcPts val="0"/>
              </a:spcAft>
              <a:buNone/>
            </a:pPr>
            <a:r>
              <a:rPr lang="sv-SE">
                <a:solidFill>
                  <a:srgbClr val="4F4F4F"/>
                </a:solidFill>
              </a:rPr>
              <a:t>(click 2) Then, the single constraint acts like the error constraint. This is a situation that isn’t meant to be an error case, it should work, but it might be a boundary condition or a rare value where something odd could happen, so we try it once and don’t worry about it hte rest of the time. These single constraints take us from 10376 test specifications to 662! That’s much more resonable. </a:t>
            </a:r>
            <a:endParaRPr>
              <a:solidFill>
                <a:srgbClr val="4F4F4F"/>
              </a:solidFill>
            </a:endParaRPr>
          </a:p>
          <a:p>
            <a:pPr indent="0" lvl="0" marL="0" rtl="0" algn="l">
              <a:lnSpc>
                <a:spcPct val="115000"/>
              </a:lnSpc>
              <a:spcBef>
                <a:spcPts val="0"/>
              </a:spcBef>
              <a:spcAft>
                <a:spcPts val="0"/>
              </a:spcAft>
              <a:buNone/>
            </a:pPr>
            <a:r>
              <a:rPr lang="sv-SE">
                <a:solidFill>
                  <a:srgbClr val="4F4F4F"/>
                </a:solidFill>
              </a:rPr>
              <a:t>(</a:t>
            </a:r>
            <a:r>
              <a:rPr lang="sv-SE"/>
              <a:t>clikc 3)So, that’s where properties and if-constraints come in. The property identifies a constraint. In this case, RSMANY indicates that there is more than one required slots. Similarly, we can mark properties on the number of optional slots. OSMANY means that we have more than one optional slot. Now, we look at situations where this matters. It matters for this “some required or optional slots” are empty. Using this value for this choice only makes sense if the property is true. Otherwiser, it is pointless. These properties remove invalid combinations. So, this reduces us from 662 specifications to 464 test specifications. This is still quite a few, but much better than 218000. where we started. We can add more constraints if we want. OR, our next technique, combinatorial interaction testing, is designed to choose an interesting subset from the remainder to cover the important choice interactions.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9c7e02b78d_0_2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9c7e02b78d_0_2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Let’s do an example together now.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9c7e02b78d_0_2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9c7e02b78d_0_2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(go over) Give time to work on</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9c7e02b78d_0_2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9c7e02b78d_0_2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Go over</a:t>
            </a:r>
            <a:endParaRPr>
              <a:solidFill>
                <a:schemeClr val="dk1"/>
              </a:solidFill>
            </a:endParaRPr>
          </a:p>
          <a:p>
            <a:pPr indent="0" lvl="0" marL="0" rtl="0" algn="l">
              <a:lnSpc>
                <a:spcPct val="115000"/>
              </a:lnSpc>
              <a:spcBef>
                <a:spcPts val="0"/>
              </a:spcBef>
              <a:spcAft>
                <a:spcPts val="0"/>
              </a:spcAft>
              <a:buNone/>
            </a:pPr>
            <a:r>
              <a:rPr lang="sv-SE">
                <a:solidFill>
                  <a:schemeClr val="dk1"/>
                </a:solidFill>
              </a:rPr>
              <a:t>How many combinations - test </a:t>
            </a:r>
            <a:r>
              <a:rPr lang="sv-SE"/>
              <a:t>specifications - 108 (two variables with two options, three with three, one with four. Niot too horrible, but still a lot for one function. Let’s constraint it.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9c7e02b78d_0_2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9c7e02b78d_0_2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narrow further. Can we apply any error constraints?</a:t>
            </a:r>
            <a:endParaRPr/>
          </a:p>
          <a:p>
            <a:pPr indent="0" lvl="0" marL="0" rtl="0" algn="l">
              <a:spcBef>
                <a:spcPts val="0"/>
              </a:spcBef>
              <a:spcAft>
                <a:spcPts val="0"/>
              </a:spcAft>
              <a:buNone/>
            </a:pPr>
            <a:r>
              <a:rPr lang="sv-SE"/>
              <a:t>- go over. Now, anything we can try just once and leave out after?</a:t>
            </a:r>
            <a:endParaRPr/>
          </a:p>
          <a:p>
            <a:pPr indent="0" lvl="0" marL="0" rtl="0" algn="l">
              <a:spcBef>
                <a:spcPts val="0"/>
              </a:spcBef>
              <a:spcAft>
                <a:spcPts val="0"/>
              </a:spcAft>
              <a:buNone/>
            </a:pPr>
            <a:r>
              <a:rPr lang="sv-SE"/>
              <a:t>- go over. How many tests now? 30! Much better shape, and down from our starting point of 108</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9c7e02b78d_0_4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9c7e02b78d_0_4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add a constraint. (go over quoted) Maybe you had others. There are a lot of different things you could try here. Any questions?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c7e02b78d_0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c7e02b78d_0_5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this process leaves you with all of these test specifications, abstract descriptions of test cases you could create. Each of those can lead to hundreds of concrete test cases. This is for ONE high-level function of your software. You clearly can’t try every one of those specifations. Which are important, then? Which should you take and instantiate as concrete system level test cases? This is something we will explore today. In short, (last two)</a:t>
            </a:r>
            <a:endParaRPr/>
          </a:p>
        </p:txBody>
      </p:sp>
      <p:sp>
        <p:nvSpPr>
          <p:cNvPr id="157" name="Google Shape;157;g9c7e02b78d_0_5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9c7e02b78d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9c7e02b78d_0_4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a:t>
            </a:r>
            <a:endParaRPr/>
          </a:p>
        </p:txBody>
      </p:sp>
      <p:sp>
        <p:nvSpPr>
          <p:cNvPr id="421" name="Google Shape;421;g9c7e02b78d_0_4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9c7e02b78d_0_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9c7e02b78d_0_4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second technique is called combinatorial interaction testing. It is complementary to the last approach. We take a pool of test specifications, possible filtered using category partition technique already, and the then try to identify a small pool of tests that cover all n-way (generally 2-way) feature interactions.</a:t>
            </a:r>
            <a:endParaRPr/>
          </a:p>
        </p:txBody>
      </p:sp>
      <p:sp>
        <p:nvSpPr>
          <p:cNvPr id="428" name="Google Shape;428;g9c7e02b78d_0_4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9b19ff9da7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9b19ff9da7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However you get value classes for each choice, the next step in producing test case specifications is selecting combinations of values for those choices. A simple approach is to exhaustively enumerate all possible combinations of values, but as we saw the number of possible combinations explodes. Some methods, like the category-partition method, take exhaustive enumeration as a base approach to generating combinations, but allow the test designer to add constraints that limit growth in the number of combinations. This can be a reasonable approach when the constraints come naturally from the application domain, and eliminate many redundant combinations (like the “error” entries in the category-partition testing examples). It doesn’t work if you lack real constraints from the application domain,and  the test designer is forced to add arbitrary constraints whose sole purpose is to reduce the number of combinations. How do you know you got it right? Consider the set of features that control the </a:t>
            </a:r>
            <a:r>
              <a:rPr lang="sv-SE"/>
              <a:t>appearance</a:t>
            </a:r>
            <a:r>
              <a:rPr lang="sv-SE"/>
              <a:t> of our web site, shown here on this slide.  Exhaustive enumeration produces 432 combinations, which is too many for one feature. WE could hypothesize some constraints, such as observing that monochrome displays are limited mostly to hand-held devices, but radical reductions require adding several “single” and “property” constraints without any particular rationale. This is where category partition method can break down and why it is more of a starting point then the end point. So, what can we do with this? </a:t>
            </a:r>
            <a:endParaRPr/>
          </a:p>
        </p:txBody>
      </p:sp>
      <p:sp>
        <p:nvSpPr>
          <p:cNvPr id="435" name="Google Shape;435;g9b19ff9da7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9c7e02b78d_0_6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9c7e02b78d_0_6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When it is reasonable to expect some potential interaction between features, but covering all combinations is impractical, a reasonable alternative is to cover all k-way combinations for k &lt; n, up to the limit of what we want to examine -  typically pairs or triples (2-way or 3-way) feature interactions. How much does generating possible pairs of values save, compared to coming up with all combinations? We have already observed that the number of all combinations is the product of the number of values for each choice, and that this product grows exponentially with the number of choices. It turns out that the number of combinations needed to cover all possible pairs of values grows only logarithmically with the number of choices — an enormous savings in effort. (last two points)</a:t>
            </a:r>
            <a:endParaRPr>
              <a:solidFill>
                <a:srgbClr val="4F4F4F"/>
              </a:solidFill>
            </a:endParaRPr>
          </a:p>
          <a:p>
            <a:pPr indent="0" lvl="0" marL="0" rtl="0" algn="l">
              <a:spcBef>
                <a:spcPts val="0"/>
              </a:spcBef>
              <a:spcAft>
                <a:spcPts val="0"/>
              </a:spcAft>
              <a:buNone/>
            </a:pPr>
            <a:r>
              <a:t/>
            </a:r>
            <a:endParaRPr/>
          </a:p>
        </p:txBody>
      </p:sp>
      <p:sp>
        <p:nvSpPr>
          <p:cNvPr id="444" name="Google Shape;444;g9c7e02b78d_0_6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9c7e02b78d_0_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9c7e02b78d_0_6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look at an example of how we do this. Let’s say we can control how we display paragraphs in a document. We have three choices. (go over)</a:t>
            </a:r>
            <a:endParaRPr/>
          </a:p>
          <a:p>
            <a:pPr indent="0" lvl="0" marL="0" rtl="0" algn="l">
              <a:spcBef>
                <a:spcPts val="0"/>
              </a:spcBef>
              <a:spcAft>
                <a:spcPts val="0"/>
              </a:spcAft>
              <a:buNone/>
            </a:pPr>
            <a:r>
              <a:rPr lang="sv-SE"/>
              <a:t>SO, 2 * 2 * 3 = 12 possible combinations. Not too bad, but we can shrink this.</a:t>
            </a:r>
            <a:endParaRPr/>
          </a:p>
        </p:txBody>
      </p:sp>
      <p:sp>
        <p:nvSpPr>
          <p:cNvPr id="452" name="Google Shape;452;g9c7e02b78d_0_6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9c7e02b78d_0_6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9c7e02b78d_0_6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is the enumerated list of all possible configurations. a large number of concrete test suites could be used to check each of these different configurations.Instead of checking all configurations we can look at only the 2-way (pairwise) combinations. This will reduce the total number of possible test suite configurations. (click) First we look at all the combinations of values between line spacing and indent selection. (go over) (click) Next we examine the combinations of values between indent selection and paragraph selection. (go over) (click) Finally we look at the combinations of values between line spacing and paragraph selection. (go over) You will notice then, that many of these overlap. </a:t>
            </a:r>
            <a:endParaRPr/>
          </a:p>
        </p:txBody>
      </p:sp>
      <p:sp>
        <p:nvSpPr>
          <p:cNvPr id="462" name="Google Shape;462;g9c7e02b78d_0_6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9c7e02b78d_0_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9c7e02b78d_0_6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By eliminating the configurations that repeat already tested pairwise combinations and some simple shuffling around you can create this array of 6 different configurations that covers all pairwise (2-way) combinations of input. This is what we call a covering array, a set of value selections for our choices that covers all - in this case - 2-way interactions. The goal of CIT is to create the smallest covering array we can. In this case, we can reduce from 12 down to 6 test specifications. In this small example it wasn't too difficult to create the pairwise covering array by hand, however when dealing with systems that thousands or even hundreds of configurations this is difficult. However, this not often something you do by hand and there are methods of generating small covering arrays that you can get, including tools from Microsoft, IBM, and others that attempt to generate covering arrays. We will also cover a simple approach next class that you can use to automate this process. However, today, let’s go through in more detail how you would do this yourself for small programs. </a:t>
            </a:r>
            <a:endParaRPr/>
          </a:p>
        </p:txBody>
      </p:sp>
      <p:sp>
        <p:nvSpPr>
          <p:cNvPr id="473" name="Google Shape;473;g9c7e02b78d_0_6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9c7e02b78d_0_6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9c7e02b78d_0_6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take our website example again, and start with just three variables - Bandwidth mode, Screen size, and Fonts. Three variables, three values. In total, 27 test combinations. We can cover in fewer, though, as we just saw. (click) We can start with only the first two, bandwidth mode and fonts, the set of all pairs and the set of all combinations for that are the same, 3*3 = 9 combinations (go over). </a:t>
            </a:r>
            <a:r>
              <a:rPr lang="sv-SE"/>
              <a:t>When we add the third parameter, screen size, generating all combinations requires combining each value class from screen size with every pair of bandwidth mode×fonts, a total of 27 combinations. However, if we are generating pairs of values from bandwidth mode, screen size, and fonts, we can add value classes of screen size to existing elements of bandwidth mode×font in a way that covers all the pairs of fonts×screen size and all the bandwidth mode×screensize without increasing the number of combinations at all. </a:t>
            </a:r>
            <a:r>
              <a:rPr lang="sv-SE">
                <a:solidFill>
                  <a:srgbClr val="4F4F4F"/>
                </a:solidFill>
              </a:rPr>
              <a:t> (click) </a:t>
            </a:r>
            <a:r>
              <a:rPr lang="sv-SE"/>
              <a:t>The key is that each combination of three</a:t>
            </a:r>
            <a:endParaRPr/>
          </a:p>
          <a:p>
            <a:pPr indent="0" lvl="0" marL="0" rtl="0" algn="l">
              <a:spcBef>
                <a:spcPts val="0"/>
              </a:spcBef>
              <a:spcAft>
                <a:spcPts val="0"/>
              </a:spcAft>
              <a:buNone/>
            </a:pPr>
            <a:r>
              <a:rPr lang="sv-SE"/>
              <a:t>elements contains three pairs, and by careful selecting values we can make each combination cover up to three different pairs (go over) (see if there are questions)</a:t>
            </a:r>
            <a:endParaRPr/>
          </a:p>
        </p:txBody>
      </p:sp>
      <p:sp>
        <p:nvSpPr>
          <p:cNvPr id="482" name="Google Shape;482;g9c7e02b78d_0_6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9c7e02b78d_0_7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9c7e02b78d_0_7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extend this now to the full set. Five choices. Two with four options, and three with three = 432 combinations, but we can do it in less. Again, start with two variables. Start with the ones with the most options. In this case, we have two with four choices (click) So, 16 combinations (4x4). (go over) Now, we want to add a third. The rest all have three values, so add any of those. We will add bandwidth mode (click) Here, we want to again try to match all combinations with the previous two. (go over). Now, there are fewer values for this variable, so you’ll notice some dashes. These are cases where we don’t really care what value we pick. We might need to fill in some of these later on, but for now, they could be any combination. (click) Now, we bring in the fourth, fonts. (click) Now, here we need to go back and fill in a “don’t care” for bandwidth mode to get a “mobile” interaction with minimal. Finally, we add that fifth, screen size (click) Here, we don’t need to set any more don’t care values to get all combinations in. So, we can do this in 16 tests. Way better than 432! We might still miss issues with higher-order feature interactions, but all 2-way interactions - which are the most common source of problems - will be caught this way.</a:t>
            </a:r>
            <a:endParaRPr/>
          </a:p>
        </p:txBody>
      </p:sp>
      <p:sp>
        <p:nvSpPr>
          <p:cNvPr id="493" name="Google Shape;493;g9c7e02b78d_0_7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9c7e02b78d_0_7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9c7e02b78d_0_7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 far, we’ve assumed that all combinations are legal. </a:t>
            </a:r>
            <a:r>
              <a:rPr lang="sv-SE">
                <a:solidFill>
                  <a:srgbClr val="4F4F4F"/>
                </a:solidFill>
              </a:rPr>
              <a:t>In many cases not all  values for all choices may be allowed. </a:t>
            </a:r>
            <a:r>
              <a:rPr lang="sv-SE"/>
              <a:t>In fact, before applying CIT, we should remove all ERROR and SINGLE cases that we would have noted in category-partition method. Then, we can state constraints on combinations the rest of the values For example, the specification of the Web site display may indicate that</a:t>
            </a:r>
            <a:endParaRPr/>
          </a:p>
          <a:p>
            <a:pPr indent="0" lvl="0" marL="0" rtl="0" algn="l">
              <a:spcBef>
                <a:spcPts val="0"/>
              </a:spcBef>
              <a:spcAft>
                <a:spcPts val="0"/>
              </a:spcAft>
              <a:buNone/>
            </a:pPr>
            <a:r>
              <a:rPr lang="sv-SE"/>
              <a:t>text-only displays are limited to phone and table screen sizes. We can restrict the set of legal combinations of value classes by adding suitable constraints. Constraints can be expressed as tuples with wild-cards that match any possible value class. The patterns describe combinations that should be omitted from combinations. So, for our previous example, we might specify constraints this way: (examples) This (last point), but can make it complicated to come up with the covering array as you need to be careful to obey all constraints.</a:t>
            </a:r>
            <a:endParaRPr/>
          </a:p>
        </p:txBody>
      </p:sp>
      <p:sp>
        <p:nvSpPr>
          <p:cNvPr id="506" name="Google Shape;506;g9c7e02b78d_0_7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9c7e02b78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9c7e02b78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sv-SE" sz="1000">
                <a:solidFill>
                  <a:srgbClr val="131413"/>
                </a:solidFill>
                <a:latin typeface="Arial"/>
                <a:ea typeface="Arial"/>
                <a:cs typeface="Arial"/>
                <a:sym typeface="Arial"/>
              </a:rPr>
              <a:t>A key focus of this course has been on building customizable feature-rich systems, and we’ve talked about making features explicit in design and code, and separating and modularizing feature code. But a feature does not exist in a vacuum. Features interact in various ways, both in positive and intended ways, but also in critical and unplanned ways. Features are often expected to interact: to exchange information, to determine the behavior of other features, reuse the functionality of other features, and accomplish a task in cooperation. However, inadvertent interactions can cause unexpected and incorrect behaviors. Detecting and resolving unintended feature interactions is one of the key challenges of developing a complex system, and we want to design our test cases to</a:t>
            </a:r>
            <a:r>
              <a:rPr lang="sv-SE" sz="1100">
                <a:latin typeface="Arial"/>
                <a:ea typeface="Arial"/>
                <a:cs typeface="Arial"/>
                <a:sym typeface="Arial"/>
              </a:rPr>
              <a:t> examine critically important ferature interactions and have a high chance of detecting these interactions.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66" name="Google Shape;166;g9c7e02b78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9c7e02b78d_0_7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9c7e02b78d_0_7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and like I said, next class, we’ll also talk about how you could program your own CIT tool. </a:t>
            </a:r>
            <a:endParaRPr/>
          </a:p>
        </p:txBody>
      </p:sp>
      <p:sp>
        <p:nvSpPr>
          <p:cNvPr id="514" name="Google Shape;514;g9c7e02b78d_0_7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9c7e02b78d_0_7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9c7e02b78d_0_7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do one more example interactively. You are designing system-level tests for a web browser with multiple configuration options. You have extracted the following features, with the following value classes for each: (go over) The full set of possible test specifications contains 144 options. Create a covering array of specifications that covers all pairwise value combinations in fewer test specifications. (hint: start with two variables with the most values and add additional variables one at a time)</a:t>
            </a:r>
            <a:endParaRPr/>
          </a:p>
          <a:p>
            <a:pPr indent="0" lvl="0" marL="0" rtl="0" algn="l">
              <a:spcBef>
                <a:spcPts val="0"/>
              </a:spcBef>
              <a:spcAft>
                <a:spcPts val="0"/>
              </a:spcAft>
              <a:buNone/>
            </a:pPr>
            <a:r>
              <a:t/>
            </a:r>
            <a:endParaRPr/>
          </a:p>
        </p:txBody>
      </p:sp>
      <p:sp>
        <p:nvSpPr>
          <p:cNvPr id="522" name="Google Shape;522;g9c7e02b78d_0_7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9c7e02b78d_0_7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9c7e02b78d_0_7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start with the two variables with three values (click) now add any of the two value ones , pop-ups (go over) (click) add-ons(click) attachs - need to fill in some of those values (click) forgeries, can do without filling anything (ask questions?)</a:t>
            </a:r>
            <a:endParaRPr/>
          </a:p>
          <a:p>
            <a:pPr indent="0" lvl="0" marL="0" rtl="0" algn="l">
              <a:spcBef>
                <a:spcPts val="0"/>
              </a:spcBef>
              <a:spcAft>
                <a:spcPts val="0"/>
              </a:spcAft>
              <a:buNone/>
            </a:pPr>
            <a:r>
              <a:rPr lang="sv-SE"/>
              <a:t>From 144 to 9 test cases. Yours might look a little different</a:t>
            </a:r>
            <a:endParaRPr/>
          </a:p>
        </p:txBody>
      </p:sp>
      <p:sp>
        <p:nvSpPr>
          <p:cNvPr id="532" name="Google Shape;532;g9c7e02b78d_0_7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9b19ff9e5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9b19ff9e5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9b19ff9e5a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9b19ff9e5a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b19ff9da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b19ff9da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9b19ff9da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c7e02b78d_0_5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c7e02b78d_0_5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feature that works perfectly well in isolation may exhibit inadvertent behavior when combined with other features. The problem is that, when features are developed independently, it is difficult to predict their mutual interactions when combined. Typically, the behavior of the complete product that contains multiple independently developed features is not easily deducible from understanding the features in isolation—we have to identify and understand their interactions during system-level testing. A feature interaction between two or more features is an emergent behavior that cannot be easily deduced from the behaviors associated with the individual features involved. An inadvertent feature interaction occurs when one feature influences the behavior of another feature in an unexpected way (for example, regarding the expected execution path through the code,unexpected program or data state, changes in timing, or other visible behavior).</a:t>
            </a:r>
            <a:endParaRPr/>
          </a:p>
          <a:p>
            <a:pPr indent="0" lvl="0" marL="0" rtl="0" algn="l">
              <a:spcBef>
                <a:spcPts val="0"/>
              </a:spcBef>
              <a:spcAft>
                <a:spcPts val="0"/>
              </a:spcAft>
              <a:buNone/>
            </a:pPr>
            <a:r>
              <a:rPr lang="sv-SE">
                <a:solidFill>
                  <a:srgbClr val="4F4F4F"/>
                </a:solidFill>
              </a:rPr>
              <a:t>When features are combined, their interactions need to be coordinated, for example, by ordering their execution, synchronizing data access, defining precedence rules for who gets to take an action when, and including missing behavior. </a:t>
            </a:r>
            <a:r>
              <a:rPr lang="sv-SE"/>
              <a:t>The feature-interaction problem is to detect, manage, and resolve these (inadvertent) feature interactions. </a:t>
            </a:r>
            <a:endParaRPr/>
          </a:p>
        </p:txBody>
      </p:sp>
      <p:sp>
        <p:nvSpPr>
          <p:cNvPr id="183" name="Google Shape;183;g9c7e02b78d_0_5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c7e02b78d_0_6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9c7e02b78d_0_6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 an example, consider fire and flood control. In a building-automation system, feature FireControl activates sprinklers when sensors detect a fire, and feature FloodControl cuts off water supply when water is detected on the floor. Individually, both features operate as desired, but they interact in inadvertent and critical ways: When fire is detected, feature FireControl activates sprinklers; sub- sequently, feature FloodControl detects standing water, and turns off the water main; as a consequence, the building burns down. Clearly, the interaction between FireControl and FloodControl is undesired, and inadvertent in the sense that it is hard to predict when planning and implementing the involved features independently. Only when the interaction is known, we can take corresponding steps to manage or resolve it, in this case, for example, by giving explicit priority to feature FireControl over feature FloodControl, controled by some coordination code.</a:t>
            </a:r>
            <a:endParaRPr/>
          </a:p>
        </p:txBody>
      </p:sp>
      <p:sp>
        <p:nvSpPr>
          <p:cNvPr id="192" name="Google Shape;192;g9c7e02b78d_0_6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9c7e02b78d_0_6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9c7e02b78d_0_6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Or, consider WordPress plug-ins. We have a plug-in that turns symbols into emoji. We also have a plugin that lets us insert a forecast widget into a post. Weather is activated using [:weather:]. However, :] is also an emoji. In isolation, each works really well. Each has been fully tested, and works as expected. When we combine them, we get unexpected behavior. The emoji plug-in activates first, turning :] into a smiling emoji. This then breaks the weather plug-in because it no longet sees the weather command. If the ordering was reversed, it would work just fine. However, these two plug-ins were developed independently and never tested together - why would they be? As a result, we get an unexpected interaction.</a:t>
            </a:r>
            <a:endParaRPr/>
          </a:p>
        </p:txBody>
      </p:sp>
      <p:sp>
        <p:nvSpPr>
          <p:cNvPr id="201" name="Google Shape;201;g9c7e02b78d_0_6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c7e02b78d_0_6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9c7e02b78d_0_6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promised memes, right? These illustrate pretty </a:t>
            </a:r>
            <a:r>
              <a:rPr lang="sv-SE"/>
              <a:t>succinctly</a:t>
            </a:r>
            <a:r>
              <a:rPr lang="sv-SE"/>
              <a:t> how features can interact in unexpected ways even after you test each in isloation. On the left, a perfectly functional door lock on a perfectly functional sliding door. In isolation, great. Combined, that lock doesn’t do a bit of good. On the right, two windows. Each would work on their own, but in combination, they block each other. This illustrates why unit testing is crucially important, but so is system-level testing. Unit testing will completely miss how these features interact. These examples show the breadth of possible feature interactions. Some feature interactions are undesired and inadvertent in the sense that they are hard to predict when planning and implementing features in isolation. Other feature interactions are desired and planned in advance. In any case, features need to be coordinated (more or less explicitly), and that may require additional coordination code to make them work together. That also means feature interactions may harm feature modularity, because, besides the fact that each feature has its own code, there is additional code that does not belong to a single feature, but to a combination.</a:t>
            </a:r>
            <a:endParaRPr/>
          </a:p>
        </p:txBody>
      </p:sp>
      <p:sp>
        <p:nvSpPr>
          <p:cNvPr id="210" name="Google Shape;210;g9c7e02b78d_0_6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77" name="Shape 77"/>
        <p:cNvGrpSpPr/>
        <p:nvPr/>
      </p:nvGrpSpPr>
      <p:grpSpPr>
        <a:xfrm>
          <a:off x="0" y="0"/>
          <a:ext cx="0" cy="0"/>
          <a:chOff x="0" y="0"/>
          <a:chExt cx="0" cy="0"/>
        </a:xfrm>
      </p:grpSpPr>
      <p:sp>
        <p:nvSpPr>
          <p:cNvPr id="78" name="Google Shape;78;p14"/>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79" name="Google Shape;79;p14"/>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0" name="Google Shape;80;p14"/>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1" name="Google Shape;81;p14"/>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82" name="Google Shape;82;p14"/>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3" name="Google Shape;83;p14"/>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84" name="Shape 84"/>
        <p:cNvGrpSpPr/>
        <p:nvPr/>
      </p:nvGrpSpPr>
      <p:grpSpPr>
        <a:xfrm>
          <a:off x="0" y="0"/>
          <a:ext cx="0" cy="0"/>
          <a:chOff x="0" y="0"/>
          <a:chExt cx="0" cy="0"/>
        </a:xfrm>
      </p:grpSpPr>
      <p:sp>
        <p:nvSpPr>
          <p:cNvPr id="85" name="Google Shape;85;p15"/>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6" name="Google Shape;86;p15"/>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7" name="Google Shape;87;p15"/>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8" name="Google Shape;88;p15"/>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9" name="Google Shape;89;p15"/>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0" name="Google Shape;90;p15"/>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91" name="Shape 91"/>
        <p:cNvGrpSpPr/>
        <p:nvPr/>
      </p:nvGrpSpPr>
      <p:grpSpPr>
        <a:xfrm>
          <a:off x="0" y="0"/>
          <a:ext cx="0" cy="0"/>
          <a:chOff x="0" y="0"/>
          <a:chExt cx="0" cy="0"/>
        </a:xfrm>
      </p:grpSpPr>
      <p:sp>
        <p:nvSpPr>
          <p:cNvPr id="92" name="Google Shape;92;p16"/>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3" name="Google Shape;93;p16"/>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4" name="Google Shape;94;p16"/>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5" name="Google Shape;95;p16"/>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6" name="Google Shape;96;p16"/>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7" name="Google Shape;97;p16"/>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98" name="Shape 98"/>
        <p:cNvGrpSpPr/>
        <p:nvPr/>
      </p:nvGrpSpPr>
      <p:grpSpPr>
        <a:xfrm>
          <a:off x="0" y="0"/>
          <a:ext cx="0" cy="0"/>
          <a:chOff x="0" y="0"/>
          <a:chExt cx="0" cy="0"/>
        </a:xfrm>
      </p:grpSpPr>
      <p:sp>
        <p:nvSpPr>
          <p:cNvPr id="99" name="Google Shape;99;p17"/>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00" name="Google Shape;100;p17"/>
          <p:cNvSpPr txBox="1"/>
          <p:nvPr>
            <p:ph type="title"/>
          </p:nvPr>
        </p:nvSpPr>
        <p:spPr>
          <a:xfrm>
            <a:off x="468890" y="614003"/>
            <a:ext cx="8217900" cy="7521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1" name="Google Shape;101;p17"/>
          <p:cNvSpPr txBox="1"/>
          <p:nvPr>
            <p:ph idx="1" type="body"/>
          </p:nvPr>
        </p:nvSpPr>
        <p:spPr>
          <a:xfrm>
            <a:off x="468890" y="1366024"/>
            <a:ext cx="8217900" cy="3093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2" name="Google Shape;102;p17"/>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3" name="Google Shape;103;p17"/>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4" name="Google Shape;104;p17"/>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105" name="Shape 105"/>
        <p:cNvGrpSpPr/>
        <p:nvPr/>
      </p:nvGrpSpPr>
      <p:grpSpPr>
        <a:xfrm>
          <a:off x="0" y="0"/>
          <a:ext cx="0" cy="0"/>
          <a:chOff x="0" y="0"/>
          <a:chExt cx="0" cy="0"/>
        </a:xfrm>
      </p:grpSpPr>
      <p:sp>
        <p:nvSpPr>
          <p:cNvPr id="106" name="Google Shape;106;p18"/>
          <p:cNvSpPr/>
          <p:nvPr>
            <p:ph idx="2" type="pic"/>
          </p:nvPr>
        </p:nvSpPr>
        <p:spPr>
          <a:xfrm>
            <a:off x="6553200" y="418169"/>
            <a:ext cx="2590800" cy="4512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7" name="Google Shape;107;p18"/>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08" name="Google Shape;108;p18"/>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9" name="Google Shape;109;p18"/>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0" name="Google Shape;110;p18"/>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111" name="Google Shape;111;p18"/>
          <p:cNvSpPr txBox="1"/>
          <p:nvPr>
            <p:ph type="title"/>
          </p:nvPr>
        </p:nvSpPr>
        <p:spPr>
          <a:xfrm>
            <a:off x="468890" y="614004"/>
            <a:ext cx="5875200" cy="9138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2" name="Google Shape;112;p18"/>
          <p:cNvSpPr txBox="1"/>
          <p:nvPr>
            <p:ph idx="1" type="body"/>
          </p:nvPr>
        </p:nvSpPr>
        <p:spPr>
          <a:xfrm>
            <a:off x="468890" y="1709378"/>
            <a:ext cx="5875200" cy="31548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3" name="Shape 113"/>
        <p:cNvGrpSpPr/>
        <p:nvPr/>
      </p:nvGrpSpPr>
      <p:grpSpPr>
        <a:xfrm>
          <a:off x="0" y="0"/>
          <a:ext cx="0" cy="0"/>
          <a:chOff x="0" y="0"/>
          <a:chExt cx="0" cy="0"/>
        </a:xfrm>
      </p:grpSpPr>
      <p:sp>
        <p:nvSpPr>
          <p:cNvPr id="114" name="Google Shape;114;p19"/>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15" name="Google Shape;115;p19"/>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16" name="Google Shape;116;p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7" name="Google Shape;117;p19"/>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8" name="Google Shape;118;p1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9" name="Shape 119"/>
        <p:cNvGrpSpPr/>
        <p:nvPr/>
      </p:nvGrpSpPr>
      <p:grpSpPr>
        <a:xfrm>
          <a:off x="0" y="0"/>
          <a:ext cx="0" cy="0"/>
          <a:chOff x="0" y="0"/>
          <a:chExt cx="0" cy="0"/>
        </a:xfrm>
      </p:grpSpPr>
      <p:sp>
        <p:nvSpPr>
          <p:cNvPr id="120" name="Google Shape;120;p20"/>
          <p:cNvSpPr/>
          <p:nvPr/>
        </p:nvSpPr>
        <p:spPr>
          <a:xfrm>
            <a:off x="0" y="0"/>
            <a:ext cx="9144000" cy="114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21" name="Google Shape;121;p2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22" name="Google Shape;122;p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3" name="Google Shape;123;p20"/>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4" name="Google Shape;124;p20"/>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2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126" name="Shape 126"/>
        <p:cNvGrpSpPr/>
        <p:nvPr/>
      </p:nvGrpSpPr>
      <p:grpSpPr>
        <a:xfrm>
          <a:off x="0" y="0"/>
          <a:ext cx="0" cy="0"/>
          <a:chOff x="0" y="0"/>
          <a:chExt cx="0" cy="0"/>
        </a:xfrm>
      </p:grpSpPr>
      <p:sp>
        <p:nvSpPr>
          <p:cNvPr id="127" name="Google Shape;127;p2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65"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70" name="Shape 70"/>
        <p:cNvGrpSpPr/>
        <p:nvPr/>
      </p:nvGrpSpPr>
      <p:grpSpPr>
        <a:xfrm>
          <a:off x="0" y="0"/>
          <a:ext cx="0" cy="0"/>
          <a:chOff x="0" y="0"/>
          <a:chExt cx="0" cy="0"/>
        </a:xfrm>
      </p:grpSpPr>
      <p:sp>
        <p:nvSpPr>
          <p:cNvPr id="71" name="Google Shape;71;p13"/>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2" name="Google Shape;72;p13"/>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73" name="Google Shape;73;p13"/>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74" name="Google Shape;74;p13"/>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75" name="Google Shape;75;p13"/>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6" name="Google Shape;76;p13"/>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Relationship Id="rId3"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slideLayout" Target="../slideLayouts/slideLayout9.xml"/><Relationship Id="rId4" Type="http://schemas.openxmlformats.org/officeDocument/2006/relationships/slideLayout" Target="../slideLayouts/slideLayout10.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2" Type="http://schemas.openxmlformats.org/officeDocument/2006/relationships/theme" Target="../theme/theme1.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pic>
        <p:nvPicPr>
          <p:cNvPr id="64" name="Google Shape;64;p10"/>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sp>
        <p:nvSpPr>
          <p:cNvPr id="67" name="Google Shape;67;p12"/>
          <p:cNvSpPr/>
          <p:nvPr/>
        </p:nvSpPr>
        <p:spPr>
          <a:xfrm>
            <a:off x="0" y="0"/>
            <a:ext cx="9144000" cy="420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68" name="Google Shape;68;p12"/>
          <p:cNvPicPr preferRelativeResize="0"/>
          <p:nvPr/>
        </p:nvPicPr>
        <p:blipFill rotWithShape="1">
          <a:blip r:embed="rId1">
            <a:alphaModFix/>
          </a:blip>
          <a:srcRect b="0" l="0" r="0" t="0"/>
          <a:stretch/>
        </p:blipFill>
        <p:spPr>
          <a:xfrm>
            <a:off x="391885" y="-70325"/>
            <a:ext cx="3846288" cy="587433"/>
          </a:xfrm>
          <a:prstGeom prst="rect">
            <a:avLst/>
          </a:prstGeom>
          <a:noFill/>
          <a:ln>
            <a:noFill/>
          </a:ln>
        </p:spPr>
      </p:pic>
      <p:pic>
        <p:nvPicPr>
          <p:cNvPr id="69" name="Google Shape;69;p12"/>
          <p:cNvPicPr preferRelativeResize="0"/>
          <p:nvPr/>
        </p:nvPicPr>
        <p:blipFill rotWithShape="1">
          <a:blip r:embed="rId2">
            <a:alphaModFix/>
          </a:blip>
          <a:srcRect b="0" l="50634" r="0" t="0"/>
          <a:stretch/>
        </p:blipFill>
        <p:spPr>
          <a:xfrm>
            <a:off x="4630056" y="5297"/>
            <a:ext cx="4513940"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github.com/microsoft/pict" TargetMode="External"/><Relationship Id="rId4" Type="http://schemas.openxmlformats.org/officeDocument/2006/relationships/hyperlink" Target="https://csrc.nist.gov/projects/automated-combinatorial-testing-for-software" TargetMode="External"/><Relationship Id="rId5" Type="http://schemas.openxmlformats.org/officeDocument/2006/relationships/hyperlink" Target="http://www.pairwise.org/tools.asp"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gif"/><Relationship Id="rId4"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12:</a:t>
            </a:r>
            <a:r>
              <a:rPr lang="sv-SE" sz="3600"/>
              <a:t> </a:t>
            </a:r>
            <a:r>
              <a:rPr lang="sv-SE" sz="3000"/>
              <a:t>Testing of Feature Interactions</a:t>
            </a:r>
            <a:endParaRPr/>
          </a:p>
        </p:txBody>
      </p:sp>
      <p:sp>
        <p:nvSpPr>
          <p:cNvPr id="133" name="Google Shape;133;p2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TDA594 - December 10,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2" name="Google Shape;222;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N-Way Interactions</a:t>
            </a:r>
            <a:endParaRPr/>
          </a:p>
        </p:txBody>
      </p:sp>
      <p:sp>
        <p:nvSpPr>
          <p:cNvPr id="223" name="Google Shape;223;p31"/>
          <p:cNvSpPr txBox="1"/>
          <p:nvPr>
            <p:ph idx="1" type="body"/>
          </p:nvPr>
        </p:nvSpPr>
        <p:spPr>
          <a:xfrm>
            <a:off x="468897" y="1282400"/>
            <a:ext cx="5617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Interactions between two features are called 2-way interactions.</a:t>
            </a:r>
            <a:endParaRPr/>
          </a:p>
          <a:p>
            <a:pPr indent="-393700" lvl="0" marL="457200" rtl="0" algn="l">
              <a:spcBef>
                <a:spcPts val="1000"/>
              </a:spcBef>
              <a:spcAft>
                <a:spcPts val="0"/>
              </a:spcAft>
              <a:buSzPts val="2600"/>
              <a:buChar char="•"/>
            </a:pPr>
            <a:r>
              <a:rPr lang="sv-SE"/>
              <a:t>If N features interact, this is an N-way interaction.</a:t>
            </a:r>
            <a:endParaRPr/>
          </a:p>
          <a:p>
            <a:pPr indent="-368300" lvl="1" marL="914400" rtl="0" algn="l">
              <a:spcBef>
                <a:spcPts val="500"/>
              </a:spcBef>
              <a:spcAft>
                <a:spcPts val="0"/>
              </a:spcAft>
              <a:buSzPts val="2200"/>
              <a:buChar char="•"/>
            </a:pPr>
            <a:r>
              <a:rPr lang="sv-SE"/>
              <a:t>A, B, C have three 2-way interactions, one 3-way interaction. </a:t>
            </a:r>
            <a:endParaRPr/>
          </a:p>
        </p:txBody>
      </p:sp>
      <p:pic>
        <p:nvPicPr>
          <p:cNvPr id="224" name="Google Shape;224;p31"/>
          <p:cNvPicPr preferRelativeResize="0"/>
          <p:nvPr/>
        </p:nvPicPr>
        <p:blipFill>
          <a:blip r:embed="rId3">
            <a:alphaModFix/>
          </a:blip>
          <a:stretch>
            <a:fillRect/>
          </a:stretch>
        </p:blipFill>
        <p:spPr>
          <a:xfrm>
            <a:off x="6208675" y="1282400"/>
            <a:ext cx="2705100" cy="2457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1" name="Google Shape;231;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N-Way Interactions</a:t>
            </a:r>
            <a:endParaRPr/>
          </a:p>
        </p:txBody>
      </p:sp>
      <p:sp>
        <p:nvSpPr>
          <p:cNvPr id="232" name="Google Shape;232;p32"/>
          <p:cNvSpPr txBox="1"/>
          <p:nvPr>
            <p:ph idx="1" type="body"/>
          </p:nvPr>
        </p:nvSpPr>
        <p:spPr>
          <a:xfrm>
            <a:off x="6052968" y="1282400"/>
            <a:ext cx="2633700" cy="3480300"/>
          </a:xfrm>
          <a:prstGeom prst="rect">
            <a:avLst/>
          </a:prstGeom>
        </p:spPr>
        <p:txBody>
          <a:bodyPr anchorCtr="0" anchor="t" bIns="45700" lIns="91425" spcFirstLastPara="1" rIns="91425" wrap="square" tIns="45700">
            <a:noAutofit/>
          </a:bodyPr>
          <a:lstStyle/>
          <a:p>
            <a:pPr indent="-349250" lvl="0" marL="457200" rtl="0" algn="l">
              <a:spcBef>
                <a:spcPts val="1000"/>
              </a:spcBef>
              <a:spcAft>
                <a:spcPts val="0"/>
              </a:spcAft>
              <a:buSzPts val="1900"/>
              <a:buChar char="•"/>
            </a:pPr>
            <a:r>
              <a:rPr lang="sv-SE" sz="1900"/>
              <a:t>Features: Locking, Logging, Undo. </a:t>
            </a:r>
            <a:endParaRPr sz="1900"/>
          </a:p>
          <a:p>
            <a:pPr indent="-349250" lvl="0" marL="457200" rtl="0" algn="l">
              <a:spcBef>
                <a:spcPts val="0"/>
              </a:spcBef>
              <a:spcAft>
                <a:spcPts val="0"/>
              </a:spcAft>
              <a:buSzPts val="1900"/>
              <a:buChar char="•"/>
            </a:pPr>
            <a:r>
              <a:rPr lang="sv-SE" sz="1900"/>
              <a:t>Nested #ifdef indicate N-way interactions</a:t>
            </a:r>
            <a:endParaRPr sz="1900"/>
          </a:p>
          <a:p>
            <a:pPr indent="-349250" lvl="1" marL="914400" rtl="0" algn="l">
              <a:spcBef>
                <a:spcPts val="0"/>
              </a:spcBef>
              <a:spcAft>
                <a:spcPts val="0"/>
              </a:spcAft>
              <a:buClr>
                <a:srgbClr val="0000FF"/>
              </a:buClr>
              <a:buSzPts val="1900"/>
              <a:buChar char="•"/>
            </a:pPr>
            <a:r>
              <a:rPr lang="sv-SE" sz="1900">
                <a:solidFill>
                  <a:srgbClr val="0000FF"/>
                </a:solidFill>
              </a:rPr>
              <a:t>2-way: 3</a:t>
            </a:r>
            <a:endParaRPr sz="1900">
              <a:solidFill>
                <a:srgbClr val="0000FF"/>
              </a:solidFill>
            </a:endParaRPr>
          </a:p>
          <a:p>
            <a:pPr indent="-349250" lvl="1" marL="914400" rtl="0" algn="l">
              <a:spcBef>
                <a:spcPts val="0"/>
              </a:spcBef>
              <a:spcAft>
                <a:spcPts val="0"/>
              </a:spcAft>
              <a:buClr>
                <a:srgbClr val="FF00FF"/>
              </a:buClr>
              <a:buSzPts val="1900"/>
              <a:buChar char="•"/>
            </a:pPr>
            <a:r>
              <a:rPr lang="sv-SE" sz="1900">
                <a:solidFill>
                  <a:srgbClr val="FF00FF"/>
                </a:solidFill>
              </a:rPr>
              <a:t>3-way: 1</a:t>
            </a:r>
            <a:endParaRPr sz="1900">
              <a:solidFill>
                <a:srgbClr val="FF00FF"/>
              </a:solidFill>
            </a:endParaRPr>
          </a:p>
        </p:txBody>
      </p:sp>
      <p:pic>
        <p:nvPicPr>
          <p:cNvPr id="233" name="Google Shape;233;p32"/>
          <p:cNvPicPr preferRelativeResize="0"/>
          <p:nvPr/>
        </p:nvPicPr>
        <p:blipFill>
          <a:blip r:embed="rId3">
            <a:alphaModFix/>
          </a:blip>
          <a:stretch>
            <a:fillRect/>
          </a:stretch>
        </p:blipFill>
        <p:spPr>
          <a:xfrm>
            <a:off x="468900" y="1215850"/>
            <a:ext cx="5584074" cy="3003500"/>
          </a:xfrm>
          <a:prstGeom prst="rect">
            <a:avLst/>
          </a:prstGeom>
          <a:noFill/>
          <a:ln>
            <a:noFill/>
          </a:ln>
        </p:spPr>
      </p:pic>
      <p:sp>
        <p:nvSpPr>
          <p:cNvPr id="234" name="Google Shape;234;p32"/>
          <p:cNvSpPr/>
          <p:nvPr/>
        </p:nvSpPr>
        <p:spPr>
          <a:xfrm>
            <a:off x="718775" y="2212350"/>
            <a:ext cx="2175000" cy="1680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3743275" y="1717600"/>
            <a:ext cx="1866900" cy="9147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3705925" y="3080500"/>
            <a:ext cx="1288200" cy="1680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a:off x="3855175" y="2090950"/>
            <a:ext cx="1755000" cy="1680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4" name="Google Shape;244;p33"/>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Category-Partition Method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Category-Partition Method</a:t>
            </a:r>
            <a:endParaRPr/>
          </a:p>
        </p:txBody>
      </p:sp>
      <p:sp>
        <p:nvSpPr>
          <p:cNvPr id="250" name="Google Shape;250;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G</a:t>
            </a:r>
            <a:r>
              <a:rPr lang="sv-SE"/>
              <a:t>enerates test specifications from requirements.</a:t>
            </a:r>
            <a:endParaRPr/>
          </a:p>
          <a:p>
            <a:pPr indent="-393700" lvl="0" marL="457200" rtl="0" algn="l">
              <a:spcBef>
                <a:spcPts val="1000"/>
              </a:spcBef>
              <a:spcAft>
                <a:spcPts val="0"/>
              </a:spcAft>
              <a:buSzPts val="2600"/>
              <a:buChar char="•"/>
            </a:pPr>
            <a:r>
              <a:rPr b="1" lang="sv-SE"/>
              <a:t>Choices</a:t>
            </a:r>
            <a:r>
              <a:rPr lang="sv-SE"/>
              <a:t>, </a:t>
            </a:r>
            <a:r>
              <a:rPr b="1" lang="sv-SE"/>
              <a:t>representative values</a:t>
            </a:r>
            <a:r>
              <a:rPr lang="sv-SE"/>
              <a:t>, and </a:t>
            </a:r>
            <a:r>
              <a:rPr b="1" lang="sv-SE"/>
              <a:t>constraints</a:t>
            </a:r>
            <a:r>
              <a:rPr lang="sv-SE"/>
              <a:t>.</a:t>
            </a:r>
            <a:endParaRPr/>
          </a:p>
          <a:p>
            <a:pPr indent="-368300" lvl="1" marL="914400" rtl="0" algn="l">
              <a:spcBef>
                <a:spcPts val="500"/>
              </a:spcBef>
              <a:spcAft>
                <a:spcPts val="0"/>
              </a:spcAft>
              <a:buSzPts val="2200"/>
              <a:buChar char="•"/>
            </a:pPr>
            <a:r>
              <a:rPr b="1" lang="sv-SE"/>
              <a:t>Choices: </a:t>
            </a:r>
            <a:r>
              <a:rPr lang="sv-SE"/>
              <a:t>What you can control when testing.</a:t>
            </a:r>
            <a:endParaRPr/>
          </a:p>
          <a:p>
            <a:pPr indent="-368300" lvl="1" marL="914400" rtl="0" algn="l">
              <a:spcBef>
                <a:spcPts val="500"/>
              </a:spcBef>
              <a:spcAft>
                <a:spcPts val="0"/>
              </a:spcAft>
              <a:buSzPts val="2200"/>
              <a:buChar char="•"/>
            </a:pPr>
            <a:r>
              <a:rPr b="1" lang="sv-SE"/>
              <a:t>Representative Values: </a:t>
            </a:r>
            <a:r>
              <a:rPr lang="sv-SE"/>
              <a:t>Logical options for each choice.</a:t>
            </a:r>
            <a:endParaRPr/>
          </a:p>
          <a:p>
            <a:pPr indent="-368300" lvl="1" marL="914400" rtl="0" algn="l">
              <a:spcBef>
                <a:spcPts val="500"/>
              </a:spcBef>
              <a:spcAft>
                <a:spcPts val="0"/>
              </a:spcAft>
              <a:buSzPts val="2200"/>
              <a:buChar char="•"/>
            </a:pPr>
            <a:r>
              <a:rPr b="1" lang="sv-SE"/>
              <a:t>Constraints:</a:t>
            </a:r>
            <a:r>
              <a:rPr lang="sv-SE"/>
              <a:t> Limit certain combinations of values.</a:t>
            </a:r>
            <a:endParaRPr/>
          </a:p>
          <a:p>
            <a:pPr indent="-393700" lvl="0" marL="457200" rtl="0" algn="l">
              <a:spcBef>
                <a:spcPts val="1000"/>
              </a:spcBef>
              <a:spcAft>
                <a:spcPts val="0"/>
              </a:spcAft>
              <a:buSzPts val="2600"/>
              <a:buChar char="•"/>
            </a:pPr>
            <a:r>
              <a:rPr lang="sv-SE"/>
              <a:t>Generate a list of test specifications to cover.</a:t>
            </a:r>
            <a:endParaRPr/>
          </a:p>
          <a:p>
            <a:pPr indent="-368300" lvl="1" marL="914400" rtl="0" algn="l">
              <a:spcBef>
                <a:spcPts val="500"/>
              </a:spcBef>
              <a:spcAft>
                <a:spcPts val="0"/>
              </a:spcAft>
              <a:buSzPts val="2200"/>
              <a:buChar char="•"/>
            </a:pPr>
            <a:r>
              <a:rPr lang="sv-SE"/>
              <a:t>Apply more constraints to further limit set.</a:t>
            </a:r>
            <a:endParaRPr/>
          </a:p>
        </p:txBody>
      </p:sp>
      <p:sp>
        <p:nvSpPr>
          <p:cNvPr id="251" name="Google Shape;251;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000"/>
              <a:t>Identify Choices</a:t>
            </a:r>
            <a:endParaRPr sz="3000"/>
          </a:p>
        </p:txBody>
      </p:sp>
      <p:sp>
        <p:nvSpPr>
          <p:cNvPr id="257" name="Google Shape;257;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Identify high-level functions and their parameters.</a:t>
            </a:r>
            <a:endParaRPr/>
          </a:p>
          <a:p>
            <a:pPr indent="-368300" lvl="1" marL="914400" marR="0" rtl="0" algn="l">
              <a:lnSpc>
                <a:spcPct val="100000"/>
              </a:lnSpc>
              <a:spcBef>
                <a:spcPts val="0"/>
              </a:spcBef>
              <a:spcAft>
                <a:spcPts val="0"/>
              </a:spcAft>
              <a:buSzPts val="2200"/>
              <a:buChar char="•"/>
            </a:pPr>
            <a:r>
              <a:rPr i="1" lang="sv-SE"/>
              <a:t>Direct input</a:t>
            </a:r>
            <a:r>
              <a:rPr lang="sv-SE"/>
              <a:t>, </a:t>
            </a:r>
            <a:r>
              <a:rPr i="1" lang="sv-SE"/>
              <a:t>environmental parameters (i.e., databases)</a:t>
            </a:r>
            <a:r>
              <a:rPr lang="sv-SE"/>
              <a:t>, and </a:t>
            </a:r>
            <a:r>
              <a:rPr i="1" lang="sv-SE"/>
              <a:t>options for variation points</a:t>
            </a:r>
            <a:r>
              <a:rPr lang="sv-SE"/>
              <a:t>.</a:t>
            </a:r>
            <a:endParaRPr/>
          </a:p>
          <a:p>
            <a:pPr indent="-393700" lvl="0" marL="457200" marR="0" rtl="0" algn="l">
              <a:lnSpc>
                <a:spcPct val="100000"/>
              </a:lnSpc>
              <a:spcBef>
                <a:spcPts val="0"/>
              </a:spcBef>
              <a:spcAft>
                <a:spcPts val="0"/>
              </a:spcAft>
              <a:buSzPts val="2600"/>
              <a:buChar char="•"/>
            </a:pPr>
            <a:r>
              <a:rPr lang="sv-SE"/>
              <a:t>Identify </a:t>
            </a:r>
            <a:r>
              <a:rPr lang="sv-SE"/>
              <a:t>characteristics</a:t>
            </a:r>
            <a:r>
              <a:rPr lang="sv-SE"/>
              <a:t> of each parameter.</a:t>
            </a:r>
            <a:endParaRPr/>
          </a:p>
          <a:p>
            <a:pPr indent="-368300" lvl="1" marL="914400" marR="0" rtl="0" algn="l">
              <a:lnSpc>
                <a:spcPct val="100000"/>
              </a:lnSpc>
              <a:spcBef>
                <a:spcPts val="0"/>
              </a:spcBef>
              <a:spcAft>
                <a:spcPts val="0"/>
              </a:spcAft>
              <a:buSzPts val="2200"/>
              <a:buChar char="•"/>
            </a:pPr>
            <a:r>
              <a:rPr lang="sv-SE"/>
              <a:t>What can we control when we test? (</a:t>
            </a:r>
            <a:r>
              <a:rPr b="1" lang="sv-SE"/>
              <a:t>the choices</a:t>
            </a:r>
            <a:r>
              <a:rPr lang="sv-SE"/>
              <a:t>)</a:t>
            </a:r>
            <a:endParaRPr/>
          </a:p>
          <a:p>
            <a:pPr indent="-368300" lvl="1" marL="914400" marR="0" rtl="0" algn="l">
              <a:lnSpc>
                <a:spcPct val="100000"/>
              </a:lnSpc>
              <a:spcBef>
                <a:spcPts val="0"/>
              </a:spcBef>
              <a:spcAft>
                <a:spcPts val="0"/>
              </a:spcAft>
              <a:buSzPts val="2200"/>
              <a:buChar char="•"/>
            </a:pPr>
            <a:r>
              <a:rPr lang="sv-SE"/>
              <a:t>What are the possible values for these choices?</a:t>
            </a:r>
            <a:endParaRPr/>
          </a:p>
          <a:p>
            <a:pPr indent="-393700" lvl="0" marL="457200" marR="0" rtl="0" algn="l">
              <a:lnSpc>
                <a:spcPct val="100000"/>
              </a:lnSpc>
              <a:spcBef>
                <a:spcPts val="0"/>
              </a:spcBef>
              <a:spcAft>
                <a:spcPts val="0"/>
              </a:spcAft>
              <a:buSzPts val="2600"/>
              <a:buChar char="•"/>
            </a:pPr>
            <a:r>
              <a:rPr b="1" lang="sv-SE"/>
              <a:t>Choices</a:t>
            </a:r>
            <a:r>
              <a:rPr lang="sv-SE"/>
              <a:t> are also called </a:t>
            </a:r>
            <a:r>
              <a:rPr b="1" i="1" lang="sv-SE"/>
              <a:t>categories</a:t>
            </a:r>
            <a:r>
              <a:rPr b="1" lang="sv-SE"/>
              <a:t> </a:t>
            </a:r>
            <a:r>
              <a:rPr lang="sv-SE"/>
              <a:t>if you look up category-partition method</a:t>
            </a:r>
            <a:r>
              <a:rPr lang="sv-SE"/>
              <a:t>.</a:t>
            </a:r>
            <a:endParaRPr/>
          </a:p>
        </p:txBody>
      </p:sp>
      <p:sp>
        <p:nvSpPr>
          <p:cNvPr id="258" name="Google Shape;258;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Computer Configurations</a:t>
            </a:r>
            <a:endParaRPr/>
          </a:p>
        </p:txBody>
      </p:sp>
      <p:sp>
        <p:nvSpPr>
          <p:cNvPr id="264" name="Google Shape;264;p3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Web shop that s</a:t>
            </a:r>
            <a:r>
              <a:rPr lang="sv-SE"/>
              <a:t>ells custom computers.</a:t>
            </a:r>
            <a:endParaRPr/>
          </a:p>
          <a:p>
            <a:pPr indent="-393700" lvl="0" marL="457200" marR="0" rtl="0" algn="l">
              <a:lnSpc>
                <a:spcPct val="100000"/>
              </a:lnSpc>
              <a:spcBef>
                <a:spcPts val="0"/>
              </a:spcBef>
              <a:spcAft>
                <a:spcPts val="0"/>
              </a:spcAft>
              <a:buSzPts val="2600"/>
              <a:buChar char="•"/>
            </a:pPr>
            <a:r>
              <a:rPr lang="sv-SE"/>
              <a:t>A </a:t>
            </a:r>
            <a:r>
              <a:rPr i="1" lang="sv-SE"/>
              <a:t>configuration</a:t>
            </a:r>
            <a:r>
              <a:rPr lang="sv-SE"/>
              <a:t> is a set of options for a </a:t>
            </a:r>
            <a:r>
              <a:rPr i="1" lang="sv-SE"/>
              <a:t>model</a:t>
            </a:r>
            <a:r>
              <a:rPr lang="sv-SE"/>
              <a:t>.</a:t>
            </a:r>
            <a:endParaRPr/>
          </a:p>
          <a:p>
            <a:pPr indent="-368300" lvl="1" marL="914400" marR="0" rtl="0" algn="l">
              <a:lnSpc>
                <a:spcPct val="100000"/>
              </a:lnSpc>
              <a:spcBef>
                <a:spcPts val="0"/>
              </a:spcBef>
              <a:spcAft>
                <a:spcPts val="0"/>
              </a:spcAft>
              <a:buSzPts val="2200"/>
              <a:buChar char="•"/>
            </a:pPr>
            <a:r>
              <a:rPr lang="sv-SE"/>
              <a:t>Some combinations are invalid (i.e., display port monitor with HDMI video output).</a:t>
            </a:r>
            <a:endParaRPr/>
          </a:p>
          <a:p>
            <a:pPr indent="-393700" lvl="0" marL="457200" marR="0" rtl="0" algn="l">
              <a:lnSpc>
                <a:spcPct val="100000"/>
              </a:lnSpc>
              <a:spcBef>
                <a:spcPts val="0"/>
              </a:spcBef>
              <a:spcAft>
                <a:spcPts val="0"/>
              </a:spcAft>
              <a:buSzPts val="2600"/>
              <a:buChar char="•"/>
            </a:pPr>
            <a:r>
              <a:rPr lang="sv-SE"/>
              <a:t>Function:</a:t>
            </a:r>
            <a:r>
              <a:rPr lang="sv-SE">
                <a:latin typeface="Consolas"/>
                <a:ea typeface="Consolas"/>
                <a:cs typeface="Consolas"/>
                <a:sym typeface="Consolas"/>
              </a:rPr>
              <a:t> </a:t>
            </a:r>
            <a:r>
              <a:rPr b="1" lang="sv-SE" sz="2200">
                <a:latin typeface="Consolas"/>
                <a:ea typeface="Consolas"/>
                <a:cs typeface="Consolas"/>
                <a:sym typeface="Consolas"/>
              </a:rPr>
              <a:t>checkConfiguration(model,configuration)</a:t>
            </a:r>
            <a:endParaRPr sz="2500"/>
          </a:p>
          <a:p>
            <a:pPr indent="-368300" lvl="1" marL="914400" marR="0" rtl="0" algn="l">
              <a:lnSpc>
                <a:spcPct val="100000"/>
              </a:lnSpc>
              <a:spcBef>
                <a:spcPts val="0"/>
              </a:spcBef>
              <a:spcAft>
                <a:spcPts val="0"/>
              </a:spcAft>
              <a:buSzPts val="2200"/>
              <a:buChar char="•"/>
            </a:pPr>
            <a:r>
              <a:rPr lang="sv-SE"/>
              <a:t>What are the parameters?</a:t>
            </a:r>
            <a:endParaRPr/>
          </a:p>
          <a:p>
            <a:pPr indent="-368300" lvl="1" marL="914400" marR="0" rtl="0" algn="l">
              <a:lnSpc>
                <a:spcPct val="100000"/>
              </a:lnSpc>
              <a:spcBef>
                <a:spcPts val="0"/>
              </a:spcBef>
              <a:spcAft>
                <a:spcPts val="0"/>
              </a:spcAft>
              <a:buSzPts val="2200"/>
              <a:buChar char="•"/>
            </a:pPr>
            <a:r>
              <a:rPr lang="sv-SE"/>
              <a:t>What are the choices to be made for each parameter?</a:t>
            </a:r>
            <a:endParaRPr/>
          </a:p>
        </p:txBody>
      </p:sp>
      <p:sp>
        <p:nvSpPr>
          <p:cNvPr id="265" name="Google Shape;265;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Computer Configuration</a:t>
            </a:r>
            <a:endParaRPr/>
          </a:p>
        </p:txBody>
      </p:sp>
      <p:sp>
        <p:nvSpPr>
          <p:cNvPr id="271" name="Google Shape;271;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49250" lvl="0" marL="457200" marR="0" rtl="0" algn="l">
              <a:lnSpc>
                <a:spcPct val="100000"/>
              </a:lnSpc>
              <a:spcBef>
                <a:spcPts val="600"/>
              </a:spcBef>
              <a:spcAft>
                <a:spcPts val="0"/>
              </a:spcAft>
              <a:buClr>
                <a:schemeClr val="dk1"/>
              </a:buClr>
              <a:buSzPts val="1900"/>
              <a:buFont typeface="Arial"/>
              <a:buChar char="•"/>
            </a:pPr>
            <a:r>
              <a:rPr b="1" lang="sv-SE" sz="1900"/>
              <a:t>Model:</a:t>
            </a:r>
            <a:r>
              <a:rPr lang="sv-SE" sz="1900"/>
              <a:t> Identifies a product and determines constraints on available components. Identified by a model number. Characterized by a set of slots. Slots may be required (must be filled) or optional (may be left empty). </a:t>
            </a:r>
            <a:endParaRPr sz="1900"/>
          </a:p>
          <a:p>
            <a:pPr indent="0" lvl="0" marL="457200" marR="0" rtl="0" algn="l">
              <a:lnSpc>
                <a:spcPct val="100000"/>
              </a:lnSpc>
              <a:spcBef>
                <a:spcPts val="600"/>
              </a:spcBef>
              <a:spcAft>
                <a:spcPts val="0"/>
              </a:spcAft>
              <a:buNone/>
            </a:pPr>
            <a:r>
              <a:t/>
            </a:r>
            <a:endParaRPr sz="800"/>
          </a:p>
          <a:p>
            <a:pPr indent="-349250" lvl="0" marL="457200" marR="0" rtl="0" algn="l">
              <a:lnSpc>
                <a:spcPct val="100000"/>
              </a:lnSpc>
              <a:spcBef>
                <a:spcPts val="600"/>
              </a:spcBef>
              <a:spcAft>
                <a:spcPts val="0"/>
              </a:spcAft>
              <a:buSzPts val="1900"/>
              <a:buChar char="•"/>
            </a:pPr>
            <a:r>
              <a:rPr b="1" lang="sv-SE" sz="1900"/>
              <a:t>Configuration</a:t>
            </a:r>
            <a:r>
              <a:rPr b="1" lang="sv-SE" sz="1900"/>
              <a:t>:</a:t>
            </a:r>
            <a:r>
              <a:rPr lang="sv-SE" sz="1900"/>
              <a:t> Set of &lt;slot, component&gt; pairs. Must correspond to the required and optional slots of the model. Available components and a default for each slot are determined by the model. Slots may be empty (may be default for optional slots). Components can be compatible or incompatible with a model or with each other.</a:t>
            </a:r>
            <a:endParaRPr sz="1900"/>
          </a:p>
        </p:txBody>
      </p:sp>
      <p:sp>
        <p:nvSpPr>
          <p:cNvPr id="272" name="Google Shape;272;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Configuration </a:t>
            </a:r>
            <a:r>
              <a:rPr lang="sv-SE"/>
              <a:t>Choices</a:t>
            </a:r>
            <a:endParaRPr/>
          </a:p>
        </p:txBody>
      </p:sp>
      <p:sp>
        <p:nvSpPr>
          <p:cNvPr id="278" name="Google Shape;278;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55600" lvl="0" marL="457200" marR="0" rtl="0" algn="l">
              <a:lnSpc>
                <a:spcPct val="100000"/>
              </a:lnSpc>
              <a:spcBef>
                <a:spcPts val="600"/>
              </a:spcBef>
              <a:spcAft>
                <a:spcPts val="0"/>
              </a:spcAft>
              <a:buClr>
                <a:schemeClr val="dk1"/>
              </a:buClr>
              <a:buSzPts val="2000"/>
              <a:buFont typeface="Arial"/>
              <a:buChar char="•"/>
            </a:pPr>
            <a:r>
              <a:rPr b="1" lang="sv-SE" sz="2000"/>
              <a:t>Parameter: </a:t>
            </a:r>
            <a:r>
              <a:rPr b="1" lang="sv-SE" sz="2000"/>
              <a:t>Model</a:t>
            </a:r>
            <a:endParaRPr b="1" sz="2000"/>
          </a:p>
          <a:p>
            <a:pPr indent="-355600" lvl="1" marL="914400" marR="0" rtl="0" algn="l">
              <a:lnSpc>
                <a:spcPct val="100000"/>
              </a:lnSpc>
              <a:spcBef>
                <a:spcPts val="0"/>
              </a:spcBef>
              <a:spcAft>
                <a:spcPts val="0"/>
              </a:spcAft>
              <a:buSzPts val="2000"/>
              <a:buChar char="•"/>
            </a:pPr>
            <a:r>
              <a:rPr lang="sv-SE" sz="2000"/>
              <a:t>Model number</a:t>
            </a:r>
            <a:endParaRPr sz="2000"/>
          </a:p>
          <a:p>
            <a:pPr indent="-355600" lvl="1" marL="914400" marR="0" rtl="0" algn="l">
              <a:lnSpc>
                <a:spcPct val="100000"/>
              </a:lnSpc>
              <a:spcBef>
                <a:spcPts val="0"/>
              </a:spcBef>
              <a:spcAft>
                <a:spcPts val="0"/>
              </a:spcAft>
              <a:buSzPts val="2000"/>
              <a:buChar char="•"/>
            </a:pPr>
            <a:r>
              <a:rPr lang="sv-SE" sz="2000"/>
              <a:t>Number of required slots (must have a component)</a:t>
            </a:r>
            <a:endParaRPr sz="2000"/>
          </a:p>
          <a:p>
            <a:pPr indent="-355600" lvl="1" marL="914400" marR="0" rtl="0" algn="l">
              <a:lnSpc>
                <a:spcPct val="100000"/>
              </a:lnSpc>
              <a:spcBef>
                <a:spcPts val="0"/>
              </a:spcBef>
              <a:spcAft>
                <a:spcPts val="0"/>
              </a:spcAft>
              <a:buSzPts val="2000"/>
              <a:buChar char="•"/>
            </a:pPr>
            <a:r>
              <a:rPr lang="sv-SE" sz="2000"/>
              <a:t>Number of optional slots (component or empty)</a:t>
            </a:r>
            <a:endParaRPr sz="2000"/>
          </a:p>
          <a:p>
            <a:pPr indent="-355600" lvl="0" marL="457200" marR="0" rtl="0" algn="l">
              <a:lnSpc>
                <a:spcPct val="100000"/>
              </a:lnSpc>
              <a:spcBef>
                <a:spcPts val="0"/>
              </a:spcBef>
              <a:spcAft>
                <a:spcPts val="0"/>
              </a:spcAft>
              <a:buSzPts val="2000"/>
              <a:buChar char="•"/>
            </a:pPr>
            <a:r>
              <a:rPr b="1" lang="sv-SE" sz="2000"/>
              <a:t>Parameter: </a:t>
            </a:r>
            <a:r>
              <a:rPr b="1" lang="sv-SE" sz="2000"/>
              <a:t>Configuration</a:t>
            </a:r>
            <a:endParaRPr b="1" sz="2000"/>
          </a:p>
          <a:p>
            <a:pPr indent="-355600" lvl="1" marL="914400" marR="0" rtl="0" algn="l">
              <a:lnSpc>
                <a:spcPct val="100000"/>
              </a:lnSpc>
              <a:spcBef>
                <a:spcPts val="0"/>
              </a:spcBef>
              <a:spcAft>
                <a:spcPts val="0"/>
              </a:spcAft>
              <a:buSzPts val="2000"/>
              <a:buChar char="•"/>
            </a:pPr>
            <a:r>
              <a:rPr lang="sv-SE" sz="2000"/>
              <a:t>S</a:t>
            </a:r>
            <a:r>
              <a:rPr lang="sv-SE" sz="2000"/>
              <a:t>elected configuration valid for model?</a:t>
            </a:r>
            <a:endParaRPr sz="2000"/>
          </a:p>
          <a:p>
            <a:pPr indent="-355600" lvl="1" marL="914400" marR="0" rtl="0" algn="l">
              <a:lnSpc>
                <a:spcPct val="100000"/>
              </a:lnSpc>
              <a:spcBef>
                <a:spcPts val="0"/>
              </a:spcBef>
              <a:spcAft>
                <a:spcPts val="0"/>
              </a:spcAft>
              <a:buSzPts val="2000"/>
              <a:buChar char="•"/>
            </a:pPr>
            <a:r>
              <a:rPr lang="sv-SE" sz="2000"/>
              <a:t>Number [required/optional] slots with non-empty selections.</a:t>
            </a:r>
            <a:endParaRPr sz="2000"/>
          </a:p>
          <a:p>
            <a:pPr indent="-355600" lvl="1" marL="914400" rtl="0" algn="l">
              <a:spcBef>
                <a:spcPts val="600"/>
              </a:spcBef>
              <a:spcAft>
                <a:spcPts val="0"/>
              </a:spcAft>
              <a:buSzPts val="2000"/>
              <a:buChar char="•"/>
            </a:pPr>
            <a:r>
              <a:rPr lang="sv-SE" sz="2000"/>
              <a:t>Selected components for [required/optional] slots OK?</a:t>
            </a:r>
            <a:endParaRPr sz="2000"/>
          </a:p>
          <a:p>
            <a:pPr indent="-355600" lvl="0" marL="457200" marR="0" rtl="0" algn="l">
              <a:lnSpc>
                <a:spcPct val="100000"/>
              </a:lnSpc>
              <a:spcBef>
                <a:spcPts val="0"/>
              </a:spcBef>
              <a:spcAft>
                <a:spcPts val="0"/>
              </a:spcAft>
              <a:buSzPts val="2000"/>
              <a:buChar char="•"/>
            </a:pPr>
            <a:r>
              <a:rPr b="1" lang="sv-SE" sz="2000"/>
              <a:t>Parameter: </a:t>
            </a:r>
            <a:r>
              <a:rPr b="1" lang="sv-SE" sz="2000"/>
              <a:t>Product Database</a:t>
            </a:r>
            <a:endParaRPr b="1" sz="2000"/>
          </a:p>
          <a:p>
            <a:pPr indent="-355600" lvl="1" marL="914400" marR="0" rtl="0" algn="l">
              <a:lnSpc>
                <a:spcPct val="100000"/>
              </a:lnSpc>
              <a:spcBef>
                <a:spcPts val="0"/>
              </a:spcBef>
              <a:spcAft>
                <a:spcPts val="0"/>
              </a:spcAft>
              <a:buSzPts val="2000"/>
              <a:buChar char="•"/>
            </a:pPr>
            <a:r>
              <a:rPr lang="sv-SE" sz="2000"/>
              <a:t>Number of models in database</a:t>
            </a:r>
            <a:endParaRPr sz="2000"/>
          </a:p>
          <a:p>
            <a:pPr indent="-355600" lvl="1" marL="914400" marR="0" rtl="0" algn="l">
              <a:lnSpc>
                <a:spcPct val="100000"/>
              </a:lnSpc>
              <a:spcBef>
                <a:spcPts val="0"/>
              </a:spcBef>
              <a:spcAft>
                <a:spcPts val="0"/>
              </a:spcAft>
              <a:buSzPts val="2000"/>
              <a:buChar char="•"/>
            </a:pPr>
            <a:r>
              <a:rPr lang="sv-SE" sz="2000"/>
              <a:t>Number of components in database</a:t>
            </a:r>
            <a:endParaRPr sz="2000"/>
          </a:p>
        </p:txBody>
      </p:sp>
      <p:sp>
        <p:nvSpPr>
          <p:cNvPr id="279" name="Google Shape;279;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Identify Representative Values</a:t>
            </a:r>
            <a:endParaRPr/>
          </a:p>
        </p:txBody>
      </p:sp>
      <p:sp>
        <p:nvSpPr>
          <p:cNvPr id="285" name="Google Shape;285;p39"/>
          <p:cNvSpPr txBox="1"/>
          <p:nvPr>
            <p:ph idx="1" type="body"/>
          </p:nvPr>
        </p:nvSpPr>
        <p:spPr>
          <a:xfrm>
            <a:off x="468900" y="1282400"/>
            <a:ext cx="63921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M</a:t>
            </a:r>
            <a:r>
              <a:rPr lang="sv-SE" sz="2200"/>
              <a:t>any values can be selected for each choice.</a:t>
            </a:r>
            <a:endParaRPr sz="2200"/>
          </a:p>
          <a:p>
            <a:pPr indent="-368300" lvl="0" marL="457200" rtl="0" algn="l">
              <a:spcBef>
                <a:spcPts val="1000"/>
              </a:spcBef>
              <a:spcAft>
                <a:spcPts val="0"/>
              </a:spcAft>
              <a:buSzPts val="2200"/>
              <a:buChar char="•"/>
            </a:pPr>
            <a:r>
              <a:rPr lang="sv-SE" sz="2200"/>
              <a:t>Partition each choice into </a:t>
            </a:r>
            <a:r>
              <a:rPr i="1" lang="sv-SE" sz="2200"/>
              <a:t>classes of values</a:t>
            </a:r>
            <a:r>
              <a:rPr lang="sv-SE" sz="2200"/>
              <a:t>.</a:t>
            </a:r>
            <a:endParaRPr sz="2200"/>
          </a:p>
          <a:p>
            <a:pPr indent="-342900" lvl="1" marL="914400" rtl="0" algn="l">
              <a:spcBef>
                <a:spcPts val="500"/>
              </a:spcBef>
              <a:spcAft>
                <a:spcPts val="0"/>
              </a:spcAft>
              <a:buSzPts val="1800"/>
              <a:buChar char="•"/>
            </a:pPr>
            <a:r>
              <a:rPr lang="sv-SE" sz="1800"/>
              <a:t>Consider all outcomes of function.</a:t>
            </a:r>
            <a:endParaRPr sz="1800"/>
          </a:p>
          <a:p>
            <a:pPr indent="-342900" lvl="1" marL="914400" rtl="0" algn="l">
              <a:spcBef>
                <a:spcPts val="500"/>
              </a:spcBef>
              <a:spcAft>
                <a:spcPts val="0"/>
              </a:spcAft>
              <a:buSzPts val="1800"/>
              <a:buChar char="•"/>
            </a:pPr>
            <a:r>
              <a:rPr lang="sv-SE" sz="1800"/>
              <a:t>Consider logical ranges or groupings.</a:t>
            </a:r>
            <a:endParaRPr sz="1800"/>
          </a:p>
          <a:p>
            <a:pPr indent="-368300" lvl="0" marL="457200" rtl="0" algn="l">
              <a:spcBef>
                <a:spcPts val="1000"/>
              </a:spcBef>
              <a:spcAft>
                <a:spcPts val="0"/>
              </a:spcAft>
              <a:buSzPts val="2200"/>
              <a:buChar char="•"/>
            </a:pPr>
            <a:r>
              <a:rPr lang="sv-SE" sz="2200"/>
              <a:t>Test specification is a selection of values for all choices.</a:t>
            </a:r>
            <a:endParaRPr sz="2200"/>
          </a:p>
          <a:p>
            <a:pPr indent="-342900" lvl="1" marL="914400" rtl="0" algn="l">
              <a:spcBef>
                <a:spcPts val="500"/>
              </a:spcBef>
              <a:spcAft>
                <a:spcPts val="0"/>
              </a:spcAft>
              <a:buSzPts val="1800"/>
              <a:buChar char="•"/>
            </a:pPr>
            <a:r>
              <a:rPr lang="sv-SE" sz="1800"/>
              <a:t>Concrete test case fills values for each abstract selection.</a:t>
            </a:r>
            <a:endParaRPr sz="1800"/>
          </a:p>
        </p:txBody>
      </p:sp>
      <p:sp>
        <p:nvSpPr>
          <p:cNvPr id="286" name="Google Shape;286;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87" name="Google Shape;287;p39"/>
          <p:cNvPicPr preferRelativeResize="0"/>
          <p:nvPr/>
        </p:nvPicPr>
        <p:blipFill>
          <a:blip r:embed="rId3">
            <a:alphaModFix/>
          </a:blip>
          <a:stretch>
            <a:fillRect/>
          </a:stretch>
        </p:blipFill>
        <p:spPr>
          <a:xfrm>
            <a:off x="6776975" y="1459750"/>
            <a:ext cx="2177800" cy="28329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Values for Each Choice</a:t>
            </a:r>
            <a:endParaRPr/>
          </a:p>
        </p:txBody>
      </p:sp>
      <p:sp>
        <p:nvSpPr>
          <p:cNvPr id="293" name="Google Shape;293;p40"/>
          <p:cNvSpPr txBox="1"/>
          <p:nvPr>
            <p:ph idx="1" type="body"/>
          </p:nvPr>
        </p:nvSpPr>
        <p:spPr>
          <a:xfrm>
            <a:off x="468900" y="1189950"/>
            <a:ext cx="2682300" cy="35727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a:t>
            </a:r>
            <a:r>
              <a:rPr b="1" lang="sv-SE" sz="1000"/>
              <a:t>Model</a:t>
            </a:r>
            <a:endParaRPr b="1" sz="1000"/>
          </a:p>
          <a:p>
            <a:pPr indent="-292100" lvl="0" marL="457200" marR="0" rtl="0" algn="l">
              <a:lnSpc>
                <a:spcPct val="100000"/>
              </a:lnSpc>
              <a:spcBef>
                <a:spcPts val="600"/>
              </a:spcBef>
              <a:spcAft>
                <a:spcPts val="0"/>
              </a:spcAft>
              <a:buSzPts val="1000"/>
              <a:buChar char="•"/>
            </a:pPr>
            <a:r>
              <a:rPr lang="sv-SE" sz="1000">
                <a:solidFill>
                  <a:srgbClr val="0000FF"/>
                </a:solidFill>
              </a:rPr>
              <a:t>Choice: </a:t>
            </a:r>
            <a:r>
              <a:rPr lang="sv-SE" sz="1000">
                <a:solidFill>
                  <a:srgbClr val="0000FF"/>
                </a:solidFill>
              </a:rPr>
              <a:t>Model number</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malformed</a:t>
            </a:r>
            <a:endParaRPr sz="1000"/>
          </a:p>
          <a:p>
            <a:pPr indent="-292100" lvl="1" marL="914400" marR="0" rtl="0" algn="l">
              <a:lnSpc>
                <a:spcPct val="100000"/>
              </a:lnSpc>
              <a:spcBef>
                <a:spcPts val="0"/>
              </a:spcBef>
              <a:spcAft>
                <a:spcPts val="0"/>
              </a:spcAft>
              <a:buSzPts val="1000"/>
              <a:buChar char="•"/>
            </a:pPr>
            <a:r>
              <a:rPr lang="sv-SE" sz="1000"/>
              <a:t>not in database</a:t>
            </a:r>
            <a:endParaRPr sz="1000"/>
          </a:p>
          <a:p>
            <a:pPr indent="-292100" lvl="1" marL="914400" marR="0" rtl="0" algn="l">
              <a:lnSpc>
                <a:spcPct val="100000"/>
              </a:lnSpc>
              <a:spcBef>
                <a:spcPts val="0"/>
              </a:spcBef>
              <a:spcAft>
                <a:spcPts val="0"/>
              </a:spcAft>
              <a:buSzPts val="1000"/>
              <a:buChar char="•"/>
            </a:pPr>
            <a:r>
              <a:rPr lang="sv-SE" sz="1000"/>
              <a:t>valid</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required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optional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0" lvl="0" marL="0" rtl="0" algn="l">
              <a:spcBef>
                <a:spcPts val="1000"/>
              </a:spcBef>
              <a:spcAft>
                <a:spcPts val="0"/>
              </a:spcAft>
              <a:buNone/>
            </a:pPr>
            <a:r>
              <a:t/>
            </a:r>
            <a:endParaRPr sz="1000"/>
          </a:p>
        </p:txBody>
      </p:sp>
      <p:sp>
        <p:nvSpPr>
          <p:cNvPr id="294" name="Google Shape;294;p40"/>
          <p:cNvSpPr txBox="1"/>
          <p:nvPr>
            <p:ph idx="1" type="body"/>
          </p:nvPr>
        </p:nvSpPr>
        <p:spPr>
          <a:xfrm>
            <a:off x="4107325" y="1189950"/>
            <a:ext cx="4754400" cy="38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sv-SE" sz="900">
                <a:solidFill>
                  <a:schemeClr val="dk1"/>
                </a:solidFill>
              </a:rPr>
              <a:t>Parameter: </a:t>
            </a:r>
            <a:r>
              <a:rPr b="1" lang="sv-SE" sz="900">
                <a:solidFill>
                  <a:schemeClr val="dk1"/>
                </a:solidFill>
              </a:rPr>
              <a:t>Configuration</a:t>
            </a:r>
            <a:endParaRPr b="1" sz="900">
              <a:solidFill>
                <a:schemeClr val="dk1"/>
              </a:solidFill>
            </a:endParaRPr>
          </a:p>
          <a:p>
            <a:pPr indent="-285750" lvl="0" marL="457200" rtl="0" algn="l">
              <a:spcBef>
                <a:spcPts val="600"/>
              </a:spcBef>
              <a:spcAft>
                <a:spcPts val="0"/>
              </a:spcAft>
              <a:buClr>
                <a:srgbClr val="0000FF"/>
              </a:buClr>
              <a:buSzPts val="900"/>
              <a:buChar char="●"/>
            </a:pPr>
            <a:r>
              <a:rPr lang="sv-SE" sz="900">
                <a:solidFill>
                  <a:srgbClr val="0000FF"/>
                </a:solidFill>
              </a:rPr>
              <a:t>Choice: Configuration Matches Model</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complete correspondence</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omitted slots in configuration</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extra slots in configuration</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mismatched number of required and optional slots</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Number of empty required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filled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required slots empty</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a:t>
            </a:r>
            <a:r>
              <a:rPr lang="sv-SE" sz="900">
                <a:solidFill>
                  <a:srgbClr val="0000FF"/>
                </a:solidFill>
              </a:rPr>
              <a:t>Number of optional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filled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optional slots empty</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a:t>
            </a:r>
            <a:r>
              <a:rPr lang="sv-SE" sz="900">
                <a:solidFill>
                  <a:srgbClr val="0000FF"/>
                </a:solidFill>
              </a:rPr>
              <a:t>Selected components for required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Selected components for optional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a:t>
            </a:r>
            <a:endParaRPr sz="900">
              <a:solidFill>
                <a:schemeClr val="dk1"/>
              </a:solidFill>
            </a:endParaRPr>
          </a:p>
        </p:txBody>
      </p:sp>
      <p:sp>
        <p:nvSpPr>
          <p:cNvPr id="295" name="Google Shape;295;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6" name="Google Shape;296;p40"/>
          <p:cNvSpPr txBox="1"/>
          <p:nvPr>
            <p:ph idx="1" type="body"/>
          </p:nvPr>
        </p:nvSpPr>
        <p:spPr>
          <a:xfrm>
            <a:off x="413825" y="3341875"/>
            <a:ext cx="3114600" cy="15936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a:t>
            </a:r>
            <a:r>
              <a:rPr b="1" lang="sv-SE" sz="1000"/>
              <a:t>Product Database</a:t>
            </a:r>
            <a:endParaRPr b="1" sz="1000"/>
          </a:p>
          <a:p>
            <a:pPr indent="-292100" lvl="0" marL="457200" marR="0" rtl="0" algn="l">
              <a:lnSpc>
                <a:spcPct val="100000"/>
              </a:lnSpc>
              <a:spcBef>
                <a:spcPts val="600"/>
              </a:spcBef>
              <a:spcAft>
                <a:spcPts val="0"/>
              </a:spcAft>
              <a:buClr>
                <a:srgbClr val="0000FF"/>
              </a:buClr>
              <a:buSzPts val="1000"/>
              <a:buChar char="•"/>
            </a:pPr>
            <a:r>
              <a:rPr lang="sv-SE" sz="1000">
                <a:solidFill>
                  <a:srgbClr val="0000FF"/>
                </a:solidFill>
              </a:rPr>
              <a:t>Choice: </a:t>
            </a:r>
            <a:r>
              <a:rPr lang="sv-SE" sz="1000">
                <a:solidFill>
                  <a:srgbClr val="0000FF"/>
                </a:solidFill>
              </a:rPr>
              <a:t>Number of models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Number of components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Creating System-Level Tests</a:t>
            </a:r>
            <a:endParaRPr/>
          </a:p>
        </p:txBody>
      </p:sp>
      <p:sp>
        <p:nvSpPr>
          <p:cNvPr id="139" name="Google Shape;139;p23"/>
          <p:cNvSpPr/>
          <p:nvPr/>
        </p:nvSpPr>
        <p:spPr>
          <a:xfrm>
            <a:off x="329175" y="1378275"/>
            <a:ext cx="23145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Independently Testable Functionality</a:t>
            </a:r>
            <a:endParaRPr b="1"/>
          </a:p>
        </p:txBody>
      </p:sp>
      <p:sp>
        <p:nvSpPr>
          <p:cNvPr id="140" name="Google Shape;140;p23"/>
          <p:cNvSpPr/>
          <p:nvPr/>
        </p:nvSpPr>
        <p:spPr>
          <a:xfrm>
            <a:off x="1715551" y="2006150"/>
            <a:ext cx="21336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Choices</a:t>
            </a:r>
            <a:endParaRPr b="1"/>
          </a:p>
        </p:txBody>
      </p:sp>
      <p:sp>
        <p:nvSpPr>
          <p:cNvPr id="141" name="Google Shape;141;p23"/>
          <p:cNvSpPr/>
          <p:nvPr/>
        </p:nvSpPr>
        <p:spPr>
          <a:xfrm>
            <a:off x="2929425" y="2637550"/>
            <a:ext cx="22485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Representative Input Values</a:t>
            </a:r>
            <a:endParaRPr b="1"/>
          </a:p>
        </p:txBody>
      </p:sp>
      <p:sp>
        <p:nvSpPr>
          <p:cNvPr id="142" name="Google Shape;142;p23"/>
          <p:cNvSpPr/>
          <p:nvPr/>
        </p:nvSpPr>
        <p:spPr>
          <a:xfrm>
            <a:off x="4033810" y="3274337"/>
            <a:ext cx="19194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Generate Test Case Specifications</a:t>
            </a:r>
            <a:endParaRPr b="1"/>
          </a:p>
        </p:txBody>
      </p:sp>
      <p:sp>
        <p:nvSpPr>
          <p:cNvPr id="143" name="Google Shape;143;p23"/>
          <p:cNvSpPr/>
          <p:nvPr/>
        </p:nvSpPr>
        <p:spPr>
          <a:xfrm>
            <a:off x="5178004" y="3925366"/>
            <a:ext cx="19194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Generate Test Cases</a:t>
            </a:r>
            <a:endParaRPr b="1"/>
          </a:p>
        </p:txBody>
      </p:sp>
      <p:cxnSp>
        <p:nvCxnSpPr>
          <p:cNvPr id="144" name="Google Shape;144;p23"/>
          <p:cNvCxnSpPr>
            <a:endCxn id="140" idx="1"/>
          </p:cNvCxnSpPr>
          <p:nvPr/>
        </p:nvCxnSpPr>
        <p:spPr>
          <a:xfrm>
            <a:off x="1038451" y="1848800"/>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145" name="Google Shape;145;p23"/>
          <p:cNvCxnSpPr/>
          <p:nvPr/>
        </p:nvCxnSpPr>
        <p:spPr>
          <a:xfrm>
            <a:off x="2252468" y="2469645"/>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146" name="Google Shape;146;p23"/>
          <p:cNvCxnSpPr/>
          <p:nvPr/>
        </p:nvCxnSpPr>
        <p:spPr>
          <a:xfrm>
            <a:off x="3356862" y="3101074"/>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147" name="Google Shape;147;p23"/>
          <p:cNvCxnSpPr/>
          <p:nvPr/>
        </p:nvCxnSpPr>
        <p:spPr>
          <a:xfrm>
            <a:off x="4501056" y="3737842"/>
            <a:ext cx="677100" cy="389100"/>
          </a:xfrm>
          <a:prstGeom prst="straightConnector1">
            <a:avLst/>
          </a:prstGeom>
          <a:noFill/>
          <a:ln cap="flat" cmpd="sng" w="19050">
            <a:solidFill>
              <a:schemeClr val="dk2"/>
            </a:solidFill>
            <a:prstDash val="solid"/>
            <a:round/>
            <a:headEnd len="med" w="med" type="none"/>
            <a:tailEnd len="med" w="med" type="triangle"/>
          </a:ln>
        </p:spPr>
      </p:cxnSp>
      <p:sp>
        <p:nvSpPr>
          <p:cNvPr id="148" name="Google Shape;148;p23"/>
          <p:cNvSpPr/>
          <p:nvPr/>
        </p:nvSpPr>
        <p:spPr>
          <a:xfrm>
            <a:off x="2828925" y="1374725"/>
            <a:ext cx="5586000" cy="4635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600"/>
              <a:t>Identify functionality that can be tested in (relative) isolation.</a:t>
            </a:r>
            <a:endParaRPr sz="1800"/>
          </a:p>
        </p:txBody>
      </p:sp>
      <p:sp>
        <p:nvSpPr>
          <p:cNvPr id="149" name="Google Shape;149;p23"/>
          <p:cNvSpPr/>
          <p:nvPr/>
        </p:nvSpPr>
        <p:spPr>
          <a:xfrm>
            <a:off x="4093276" y="2006150"/>
            <a:ext cx="4261800" cy="4635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600"/>
              <a:t>Identify the choices you control when testing.</a:t>
            </a:r>
            <a:endParaRPr sz="1600"/>
          </a:p>
        </p:txBody>
      </p:sp>
      <p:sp>
        <p:nvSpPr>
          <p:cNvPr id="150" name="Google Shape;150;p23"/>
          <p:cNvSpPr/>
          <p:nvPr/>
        </p:nvSpPr>
        <p:spPr>
          <a:xfrm>
            <a:off x="5289475" y="2586625"/>
            <a:ext cx="3537900" cy="5706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Identify values for each choice that lead to different function outcomes.</a:t>
            </a:r>
            <a:endParaRPr/>
          </a:p>
        </p:txBody>
      </p:sp>
      <p:sp>
        <p:nvSpPr>
          <p:cNvPr id="151" name="Google Shape;151;p23"/>
          <p:cNvSpPr/>
          <p:nvPr/>
        </p:nvSpPr>
        <p:spPr>
          <a:xfrm>
            <a:off x="6043700" y="3256000"/>
            <a:ext cx="2926500" cy="5706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Identify abstract test cases based on choice combinations. </a:t>
            </a:r>
            <a:endParaRPr/>
          </a:p>
        </p:txBody>
      </p:sp>
      <p:sp>
        <p:nvSpPr>
          <p:cNvPr id="152" name="Google Shape;152;p23"/>
          <p:cNvSpPr/>
          <p:nvPr/>
        </p:nvSpPr>
        <p:spPr>
          <a:xfrm>
            <a:off x="2168807" y="4045997"/>
            <a:ext cx="2599500" cy="5706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500"/>
              <a:t>Identify concrete input/expected output pairs.</a:t>
            </a:r>
            <a:endParaRPr sz="1500"/>
          </a:p>
        </p:txBody>
      </p:sp>
      <p:sp>
        <p:nvSpPr>
          <p:cNvPr id="153" name="Google Shape;153;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Generate Test Case Specifications</a:t>
            </a:r>
            <a:endParaRPr/>
          </a:p>
        </p:txBody>
      </p:sp>
      <p:sp>
        <p:nvSpPr>
          <p:cNvPr id="302" name="Google Shape;302;p41"/>
          <p:cNvSpPr txBox="1"/>
          <p:nvPr>
            <p:ph idx="1" type="body"/>
          </p:nvPr>
        </p:nvSpPr>
        <p:spPr>
          <a:xfrm>
            <a:off x="468897" y="1282400"/>
            <a:ext cx="54495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Test specification = selection of values for choices.</a:t>
            </a:r>
            <a:endParaRPr/>
          </a:p>
          <a:p>
            <a:pPr indent="-393700" lvl="0" marL="457200" marR="0" rtl="0" algn="l">
              <a:lnSpc>
                <a:spcPct val="100000"/>
              </a:lnSpc>
              <a:spcBef>
                <a:spcPts val="0"/>
              </a:spcBef>
              <a:spcAft>
                <a:spcPts val="0"/>
              </a:spcAft>
              <a:buSzPts val="2600"/>
              <a:buChar char="•"/>
            </a:pPr>
            <a:r>
              <a:rPr b="1" lang="sv-SE"/>
              <a:t>Constraints</a:t>
            </a:r>
            <a:r>
              <a:rPr lang="sv-SE"/>
              <a:t> limit number of specifications.</a:t>
            </a:r>
            <a:endParaRPr/>
          </a:p>
          <a:p>
            <a:pPr indent="-381000" lvl="1" marL="914400" marR="0" rtl="0" algn="l">
              <a:lnSpc>
                <a:spcPct val="100000"/>
              </a:lnSpc>
              <a:spcBef>
                <a:spcPts val="0"/>
              </a:spcBef>
              <a:spcAft>
                <a:spcPts val="0"/>
              </a:spcAft>
              <a:buSzPts val="2400"/>
              <a:buChar char="•"/>
            </a:pPr>
            <a:r>
              <a:rPr lang="sv-SE" sz="2400"/>
              <a:t>Eliminate impossible pairings.</a:t>
            </a:r>
            <a:endParaRPr sz="2400"/>
          </a:p>
          <a:p>
            <a:pPr indent="-381000" lvl="1" marL="914400" marR="0" rtl="0" algn="l">
              <a:lnSpc>
                <a:spcPct val="100000"/>
              </a:lnSpc>
              <a:spcBef>
                <a:spcPts val="0"/>
              </a:spcBef>
              <a:spcAft>
                <a:spcPts val="0"/>
              </a:spcAft>
              <a:buSzPts val="2400"/>
              <a:buChar char="•"/>
            </a:pPr>
            <a:r>
              <a:rPr lang="sv-SE" sz="2400"/>
              <a:t>Remove unnecessary options.</a:t>
            </a:r>
            <a:endParaRPr sz="2400"/>
          </a:p>
          <a:p>
            <a:pPr indent="-381000" lvl="1" marL="914400" marR="0" rtl="0" algn="l">
              <a:lnSpc>
                <a:spcPct val="100000"/>
              </a:lnSpc>
              <a:spcBef>
                <a:spcPts val="0"/>
              </a:spcBef>
              <a:spcAft>
                <a:spcPts val="0"/>
              </a:spcAft>
              <a:buSzPts val="2400"/>
              <a:buChar char="•"/>
            </a:pPr>
            <a:r>
              <a:rPr lang="sv-SE" sz="2400"/>
              <a:t>Choose a subset to turn into concrete tests.</a:t>
            </a:r>
            <a:endParaRPr sz="2400"/>
          </a:p>
        </p:txBody>
      </p:sp>
      <p:sp>
        <p:nvSpPr>
          <p:cNvPr id="303" name="Google Shape;303;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4" name="Google Shape;304;p41"/>
          <p:cNvSpPr/>
          <p:nvPr/>
        </p:nvSpPr>
        <p:spPr>
          <a:xfrm>
            <a:off x="6462450" y="1375275"/>
            <a:ext cx="2315100" cy="9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400"/>
              <a:t>1944 tests (all combinations)</a:t>
            </a:r>
            <a:endParaRPr b="1" sz="2400"/>
          </a:p>
        </p:txBody>
      </p:sp>
      <p:sp>
        <p:nvSpPr>
          <p:cNvPr id="305" name="Google Shape;305;p41"/>
          <p:cNvSpPr/>
          <p:nvPr/>
        </p:nvSpPr>
        <p:spPr>
          <a:xfrm>
            <a:off x="6652050" y="2739650"/>
            <a:ext cx="1935900" cy="5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3000"/>
              <a:t>678 Tests</a:t>
            </a:r>
            <a:endParaRPr b="1" sz="3000"/>
          </a:p>
        </p:txBody>
      </p:sp>
      <p:sp>
        <p:nvSpPr>
          <p:cNvPr id="306" name="Google Shape;306;p41"/>
          <p:cNvSpPr/>
          <p:nvPr/>
        </p:nvSpPr>
        <p:spPr>
          <a:xfrm>
            <a:off x="6652050" y="3699325"/>
            <a:ext cx="19359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3000"/>
              <a:t>40 Tests!</a:t>
            </a:r>
            <a:endParaRPr b="1" sz="3000"/>
          </a:p>
        </p:txBody>
      </p:sp>
      <p:cxnSp>
        <p:nvCxnSpPr>
          <p:cNvPr id="307" name="Google Shape;307;p41"/>
          <p:cNvCxnSpPr>
            <a:stCxn id="304" idx="2"/>
            <a:endCxn id="305" idx="0"/>
          </p:cNvCxnSpPr>
          <p:nvPr/>
        </p:nvCxnSpPr>
        <p:spPr>
          <a:xfrm>
            <a:off x="7620000" y="2345775"/>
            <a:ext cx="0" cy="393900"/>
          </a:xfrm>
          <a:prstGeom prst="straightConnector1">
            <a:avLst/>
          </a:prstGeom>
          <a:noFill/>
          <a:ln cap="flat" cmpd="sng" w="19050">
            <a:solidFill>
              <a:schemeClr val="dk2"/>
            </a:solidFill>
            <a:prstDash val="solid"/>
            <a:round/>
            <a:headEnd len="med" w="med" type="none"/>
            <a:tailEnd len="med" w="med" type="triangle"/>
          </a:ln>
        </p:spPr>
      </p:cxnSp>
      <p:cxnSp>
        <p:nvCxnSpPr>
          <p:cNvPr id="308" name="Google Shape;308;p41"/>
          <p:cNvCxnSpPr>
            <a:stCxn id="305" idx="2"/>
            <a:endCxn id="306" idx="0"/>
          </p:cNvCxnSpPr>
          <p:nvPr/>
        </p:nvCxnSpPr>
        <p:spPr>
          <a:xfrm>
            <a:off x="7620000" y="3305450"/>
            <a:ext cx="0" cy="393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Values for Each Choice</a:t>
            </a:r>
            <a:endParaRPr/>
          </a:p>
        </p:txBody>
      </p:sp>
      <p:sp>
        <p:nvSpPr>
          <p:cNvPr id="314" name="Google Shape;314;p42"/>
          <p:cNvSpPr txBox="1"/>
          <p:nvPr>
            <p:ph idx="1" type="body"/>
          </p:nvPr>
        </p:nvSpPr>
        <p:spPr>
          <a:xfrm>
            <a:off x="468900" y="1189950"/>
            <a:ext cx="2682300" cy="35727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Model</a:t>
            </a:r>
            <a:endParaRPr b="1" sz="1000"/>
          </a:p>
          <a:p>
            <a:pPr indent="-292100" lvl="0" marL="457200" marR="0" rtl="0" algn="l">
              <a:lnSpc>
                <a:spcPct val="100000"/>
              </a:lnSpc>
              <a:spcBef>
                <a:spcPts val="600"/>
              </a:spcBef>
              <a:spcAft>
                <a:spcPts val="0"/>
              </a:spcAft>
              <a:buSzPts val="1000"/>
              <a:buChar char="•"/>
            </a:pPr>
            <a:r>
              <a:rPr lang="sv-SE" sz="1000">
                <a:solidFill>
                  <a:srgbClr val="0000FF"/>
                </a:solidFill>
              </a:rPr>
              <a:t>Choice: Model number</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malformed</a:t>
            </a:r>
            <a:endParaRPr sz="1000"/>
          </a:p>
          <a:p>
            <a:pPr indent="-292100" lvl="1" marL="914400" marR="0" rtl="0" algn="l">
              <a:lnSpc>
                <a:spcPct val="100000"/>
              </a:lnSpc>
              <a:spcBef>
                <a:spcPts val="0"/>
              </a:spcBef>
              <a:spcAft>
                <a:spcPts val="0"/>
              </a:spcAft>
              <a:buSzPts val="1000"/>
              <a:buChar char="•"/>
            </a:pPr>
            <a:r>
              <a:rPr lang="sv-SE" sz="1000"/>
              <a:t>not in database</a:t>
            </a:r>
            <a:endParaRPr sz="1000"/>
          </a:p>
          <a:p>
            <a:pPr indent="-292100" lvl="1" marL="914400" marR="0" rtl="0" algn="l">
              <a:lnSpc>
                <a:spcPct val="100000"/>
              </a:lnSpc>
              <a:spcBef>
                <a:spcPts val="0"/>
              </a:spcBef>
              <a:spcAft>
                <a:spcPts val="0"/>
              </a:spcAft>
              <a:buSzPts val="1000"/>
              <a:buChar char="•"/>
            </a:pPr>
            <a:r>
              <a:rPr lang="sv-SE" sz="1000"/>
              <a:t>valid</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required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optional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0" lvl="0" marL="0" rtl="0" algn="l">
              <a:spcBef>
                <a:spcPts val="1000"/>
              </a:spcBef>
              <a:spcAft>
                <a:spcPts val="0"/>
              </a:spcAft>
              <a:buNone/>
            </a:pPr>
            <a:r>
              <a:t/>
            </a:r>
            <a:endParaRPr sz="1000"/>
          </a:p>
        </p:txBody>
      </p:sp>
      <p:sp>
        <p:nvSpPr>
          <p:cNvPr id="315" name="Google Shape;315;p42"/>
          <p:cNvSpPr txBox="1"/>
          <p:nvPr>
            <p:ph idx="1" type="body"/>
          </p:nvPr>
        </p:nvSpPr>
        <p:spPr>
          <a:xfrm>
            <a:off x="4107325" y="1189950"/>
            <a:ext cx="4754400" cy="38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sv-SE" sz="900">
                <a:solidFill>
                  <a:schemeClr val="dk1"/>
                </a:solidFill>
              </a:rPr>
              <a:t>Parameter: Configuration</a:t>
            </a:r>
            <a:endParaRPr b="1" sz="900">
              <a:solidFill>
                <a:schemeClr val="dk1"/>
              </a:solidFill>
            </a:endParaRPr>
          </a:p>
          <a:p>
            <a:pPr indent="-285750" lvl="0" marL="457200" rtl="0" algn="l">
              <a:spcBef>
                <a:spcPts val="600"/>
              </a:spcBef>
              <a:spcAft>
                <a:spcPts val="0"/>
              </a:spcAft>
              <a:buClr>
                <a:srgbClr val="0000FF"/>
              </a:buClr>
              <a:buSzPts val="900"/>
              <a:buChar char="●"/>
            </a:pPr>
            <a:r>
              <a:rPr lang="sv-SE" sz="900">
                <a:solidFill>
                  <a:srgbClr val="0000FF"/>
                </a:solidFill>
              </a:rPr>
              <a:t>Choice: Configuration Matches Model</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complete correspondence</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omitted slots in configuration</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extra slots in configuration</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mismatched number of required and optional slots</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Number of empty required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filled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required slots empty</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Number of optional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filled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optional slots empty</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Selected components for required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Selected components for optional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a:t>
            </a:r>
            <a:endParaRPr sz="900">
              <a:solidFill>
                <a:schemeClr val="dk1"/>
              </a:solidFill>
            </a:endParaRPr>
          </a:p>
        </p:txBody>
      </p:sp>
      <p:sp>
        <p:nvSpPr>
          <p:cNvPr id="316" name="Google Shape;316;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17" name="Google Shape;317;p42"/>
          <p:cNvSpPr txBox="1"/>
          <p:nvPr>
            <p:ph idx="1" type="body"/>
          </p:nvPr>
        </p:nvSpPr>
        <p:spPr>
          <a:xfrm>
            <a:off x="413825" y="3341875"/>
            <a:ext cx="3114600" cy="15936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Product Database</a:t>
            </a:r>
            <a:endParaRPr b="1" sz="1000"/>
          </a:p>
          <a:p>
            <a:pPr indent="-292100" lvl="0" marL="457200" marR="0" rtl="0" algn="l">
              <a:lnSpc>
                <a:spcPct val="100000"/>
              </a:lnSpc>
              <a:spcBef>
                <a:spcPts val="600"/>
              </a:spcBef>
              <a:spcAft>
                <a:spcPts val="0"/>
              </a:spcAft>
              <a:buClr>
                <a:srgbClr val="0000FF"/>
              </a:buClr>
              <a:buSzPts val="1000"/>
              <a:buChar char="•"/>
            </a:pPr>
            <a:r>
              <a:rPr lang="sv-SE" sz="1000">
                <a:solidFill>
                  <a:srgbClr val="0000FF"/>
                </a:solidFill>
              </a:rPr>
              <a:t>Choice: Number of models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Number of components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p:txBody>
      </p:sp>
      <p:sp>
        <p:nvSpPr>
          <p:cNvPr id="318" name="Google Shape;318;p42"/>
          <p:cNvSpPr/>
          <p:nvPr/>
        </p:nvSpPr>
        <p:spPr>
          <a:xfrm>
            <a:off x="25" y="74675"/>
            <a:ext cx="9144000" cy="111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sv-SE" sz="2000"/>
              <a:t>Seven choices with three values, one with four values, two with five values.</a:t>
            </a:r>
            <a:endParaRPr sz="2000"/>
          </a:p>
          <a:p>
            <a:pPr indent="-355600" lvl="1" marL="914400" rtl="0" algn="l">
              <a:spcBef>
                <a:spcPts val="0"/>
              </a:spcBef>
              <a:spcAft>
                <a:spcPts val="0"/>
              </a:spcAft>
              <a:buSzPts val="2000"/>
              <a:buChar char="○"/>
            </a:pPr>
            <a:r>
              <a:rPr lang="sv-SE" sz="2000"/>
              <a:t>3</a:t>
            </a:r>
            <a:r>
              <a:rPr baseline="30000" lang="sv-SE" sz="2000"/>
              <a:t>7</a:t>
            </a:r>
            <a:r>
              <a:rPr lang="sv-SE" sz="2000"/>
              <a:t> x 5</a:t>
            </a:r>
            <a:r>
              <a:rPr baseline="30000" lang="sv-SE" sz="2000"/>
              <a:t>2 </a:t>
            </a:r>
            <a:r>
              <a:rPr lang="sv-SE" sz="2000"/>
              <a:t>x 4 = 218700 test specifications</a:t>
            </a:r>
            <a:endParaRPr sz="2000"/>
          </a:p>
          <a:p>
            <a:pPr indent="-355600" lvl="0" marL="457200" rtl="0" algn="l">
              <a:spcBef>
                <a:spcPts val="0"/>
              </a:spcBef>
              <a:spcAft>
                <a:spcPts val="0"/>
              </a:spcAft>
              <a:buSzPts val="2000"/>
              <a:buChar char="●"/>
            </a:pPr>
            <a:r>
              <a:rPr lang="sv-SE" sz="2000"/>
              <a:t>Not all combinations correspond to reasonable specifications.</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Constraints Between Values</a:t>
            </a:r>
            <a:endParaRPr/>
          </a:p>
        </p:txBody>
      </p:sp>
      <p:sp>
        <p:nvSpPr>
          <p:cNvPr id="324" name="Google Shape;324;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IF-CONSTRAINT</a:t>
            </a:r>
            <a:endParaRPr/>
          </a:p>
          <a:p>
            <a:pPr indent="-368300" lvl="1" marL="914400" rtl="0" algn="l">
              <a:spcBef>
                <a:spcPts val="500"/>
              </a:spcBef>
              <a:spcAft>
                <a:spcPts val="0"/>
              </a:spcAft>
              <a:buSzPts val="2200"/>
              <a:buChar char="•"/>
            </a:pPr>
            <a:r>
              <a:rPr lang="sv-SE"/>
              <a:t>This value only needs to be used under certain conditions (</a:t>
            </a:r>
            <a:r>
              <a:rPr b="1" lang="sv-SE"/>
              <a:t>if X is true, use value Y</a:t>
            </a:r>
            <a:r>
              <a:rPr lang="sv-SE"/>
              <a:t>)</a:t>
            </a:r>
            <a:endParaRPr/>
          </a:p>
          <a:p>
            <a:pPr indent="-393700" lvl="0" marL="457200" rtl="0" algn="l">
              <a:spcBef>
                <a:spcPts val="1000"/>
              </a:spcBef>
              <a:spcAft>
                <a:spcPts val="0"/>
              </a:spcAft>
              <a:buSzPts val="2600"/>
              <a:buChar char="•"/>
            </a:pPr>
            <a:r>
              <a:rPr lang="sv-SE"/>
              <a:t>ERROR</a:t>
            </a:r>
            <a:endParaRPr/>
          </a:p>
          <a:p>
            <a:pPr indent="-368300" lvl="1" marL="914400" rtl="0" algn="l">
              <a:spcBef>
                <a:spcPts val="500"/>
              </a:spcBef>
              <a:spcAft>
                <a:spcPts val="0"/>
              </a:spcAft>
              <a:buSzPts val="2200"/>
              <a:buChar char="•"/>
            </a:pPr>
            <a:r>
              <a:rPr lang="sv-SE"/>
              <a:t>Value causes error regardless of values of other choices.</a:t>
            </a:r>
            <a:endParaRPr/>
          </a:p>
          <a:p>
            <a:pPr indent="-393700" lvl="0" marL="457200" rtl="0" algn="l">
              <a:spcBef>
                <a:spcPts val="1000"/>
              </a:spcBef>
              <a:spcAft>
                <a:spcPts val="0"/>
              </a:spcAft>
              <a:buSzPts val="2600"/>
              <a:buChar char="•"/>
            </a:pPr>
            <a:r>
              <a:rPr lang="sv-SE"/>
              <a:t>SINGLE</a:t>
            </a:r>
            <a:endParaRPr/>
          </a:p>
          <a:p>
            <a:pPr indent="-368300" lvl="1" marL="914400" rtl="0" algn="l">
              <a:spcBef>
                <a:spcPts val="500"/>
              </a:spcBef>
              <a:spcAft>
                <a:spcPts val="0"/>
              </a:spcAft>
              <a:buSzPts val="2200"/>
              <a:buChar char="•"/>
            </a:pPr>
            <a:r>
              <a:rPr lang="sv-SE"/>
              <a:t>Only a single test with this value is needed.</a:t>
            </a:r>
            <a:endParaRPr/>
          </a:p>
          <a:p>
            <a:pPr indent="-368300" lvl="1" marL="914400" rtl="0" algn="l">
              <a:spcBef>
                <a:spcPts val="500"/>
              </a:spcBef>
              <a:spcAft>
                <a:spcPts val="0"/>
              </a:spcAft>
              <a:buSzPts val="2200"/>
              <a:buChar char="•"/>
            </a:pPr>
            <a:r>
              <a:rPr lang="sv-SE"/>
              <a:t>Corner cases that should give “good” outcome.</a:t>
            </a:r>
            <a:endParaRPr/>
          </a:p>
        </p:txBody>
      </p:sp>
      <p:sp>
        <p:nvSpPr>
          <p:cNvPr id="325" name="Google Shape;325;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Substring</a:t>
            </a:r>
            <a:endParaRPr/>
          </a:p>
        </p:txBody>
      </p:sp>
      <p:sp>
        <p:nvSpPr>
          <p:cNvPr id="331" name="Google Shape;331;p4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latin typeface="Courier New"/>
                <a:ea typeface="Courier New"/>
                <a:cs typeface="Courier New"/>
                <a:sym typeface="Courier New"/>
              </a:rPr>
              <a:t>substr(string str, int index)</a:t>
            </a:r>
            <a:endParaRPr sz="1100"/>
          </a:p>
          <a:p>
            <a:pPr indent="0" lvl="0" marL="0" marR="0" rtl="0" algn="l">
              <a:lnSpc>
                <a:spcPct val="100000"/>
              </a:lnSpc>
              <a:spcBef>
                <a:spcPts val="600"/>
              </a:spcBef>
              <a:spcAft>
                <a:spcPts val="0"/>
              </a:spcAft>
              <a:buNone/>
            </a:pPr>
            <a:r>
              <a:rPr b="1" lang="sv-SE" sz="1800" u="sng"/>
              <a:t>Choice: </a:t>
            </a:r>
            <a:r>
              <a:rPr b="1" lang="sv-SE" sz="1800" u="sng"/>
              <a:t>Str length	</a:t>
            </a:r>
            <a:r>
              <a:rPr lang="sv-SE" sz="1800" u="sng"/>
              <a:t>					</a:t>
            </a:r>
            <a:r>
              <a:rPr b="1" lang="sv-SE" sz="1800" u="sng"/>
              <a:t>Choice:</a:t>
            </a:r>
            <a:r>
              <a:rPr b="1" lang="sv-SE" sz="1800" u="sng"/>
              <a:t> index</a:t>
            </a:r>
            <a:endParaRPr b="1" sz="1800" u="sng"/>
          </a:p>
          <a:p>
            <a:pPr indent="0" lvl="0" marL="0" marR="0" rtl="0" algn="l">
              <a:lnSpc>
                <a:spcPct val="100000"/>
              </a:lnSpc>
              <a:spcBef>
                <a:spcPts val="600"/>
              </a:spcBef>
              <a:spcAft>
                <a:spcPts val="0"/>
              </a:spcAft>
              <a:buNone/>
            </a:pPr>
            <a:r>
              <a:rPr lang="sv-SE" sz="1800"/>
              <a:t>length = 0								value &lt; 0</a:t>
            </a:r>
            <a:endParaRPr sz="1800"/>
          </a:p>
          <a:p>
            <a:pPr indent="0" lvl="0" marL="0" marR="0" rtl="0" algn="l">
              <a:lnSpc>
                <a:spcPct val="100000"/>
              </a:lnSpc>
              <a:spcBef>
                <a:spcPts val="600"/>
              </a:spcBef>
              <a:spcAft>
                <a:spcPts val="0"/>
              </a:spcAft>
              <a:buNone/>
            </a:pPr>
            <a:r>
              <a:rPr lang="sv-SE" sz="1800"/>
              <a:t>length = 1								value = 0</a:t>
            </a:r>
            <a:endParaRPr sz="1800"/>
          </a:p>
          <a:p>
            <a:pPr indent="0" lvl="0" marL="0" marR="0" rtl="0" algn="l">
              <a:lnSpc>
                <a:spcPct val="100000"/>
              </a:lnSpc>
              <a:spcBef>
                <a:spcPts val="600"/>
              </a:spcBef>
              <a:spcAft>
                <a:spcPts val="0"/>
              </a:spcAft>
              <a:buNone/>
            </a:pPr>
            <a:r>
              <a:rPr lang="sv-SE" sz="1800"/>
              <a:t>length &gt;= 2								value = 1	</a:t>
            </a:r>
            <a:endParaRPr sz="1800"/>
          </a:p>
          <a:p>
            <a:pPr indent="0" lvl="0" marL="0" marR="0" rtl="0" algn="l">
              <a:lnSpc>
                <a:spcPct val="100000"/>
              </a:lnSpc>
              <a:spcBef>
                <a:spcPts val="600"/>
              </a:spcBef>
              <a:spcAft>
                <a:spcPts val="0"/>
              </a:spcAft>
              <a:buNone/>
            </a:pPr>
            <a:r>
              <a:rPr b="1" lang="sv-SE" sz="1800" u="sng"/>
              <a:t>Choice: </a:t>
            </a:r>
            <a:r>
              <a:rPr b="1" lang="sv-SE" sz="1800" u="sng"/>
              <a:t>Str contents</a:t>
            </a:r>
            <a:r>
              <a:rPr lang="sv-SE" sz="1800"/>
              <a:t>                                     value &gt; 1</a:t>
            </a:r>
            <a:endParaRPr b="1" sz="1800" u="sng"/>
          </a:p>
          <a:p>
            <a:pPr indent="0" lvl="0" marL="0" marR="0" rtl="0" algn="l">
              <a:lnSpc>
                <a:spcPct val="100000"/>
              </a:lnSpc>
              <a:spcBef>
                <a:spcPts val="600"/>
              </a:spcBef>
              <a:spcAft>
                <a:spcPts val="0"/>
              </a:spcAft>
              <a:buNone/>
            </a:pPr>
            <a:r>
              <a:rPr lang="sv-SE" sz="1800"/>
              <a:t>contains letters and numbers</a:t>
            </a:r>
            <a:r>
              <a:rPr lang="sv-SE" sz="1800"/>
              <a:t>			        </a:t>
            </a:r>
            <a:endParaRPr sz="1800"/>
          </a:p>
          <a:p>
            <a:pPr indent="0" lvl="0" marL="0" marR="0" rtl="0" algn="l">
              <a:lnSpc>
                <a:spcPct val="100000"/>
              </a:lnSpc>
              <a:spcBef>
                <a:spcPts val="600"/>
              </a:spcBef>
              <a:spcAft>
                <a:spcPts val="0"/>
              </a:spcAft>
              <a:buNone/>
            </a:pPr>
            <a:r>
              <a:rPr lang="sv-SE" sz="1800"/>
              <a:t>contains special characters</a:t>
            </a:r>
            <a:r>
              <a:rPr lang="sv-SE" sz="1800"/>
              <a:t>				</a:t>
            </a:r>
            <a:endParaRPr sz="1800"/>
          </a:p>
          <a:p>
            <a:pPr indent="0" lvl="0" marL="0" marR="0" rtl="0" algn="l">
              <a:lnSpc>
                <a:spcPct val="100000"/>
              </a:lnSpc>
              <a:spcBef>
                <a:spcPts val="600"/>
              </a:spcBef>
              <a:spcAft>
                <a:spcPts val="0"/>
              </a:spcAft>
              <a:buNone/>
            </a:pPr>
            <a:r>
              <a:rPr lang="sv-SE" sz="1800"/>
              <a:t>empty</a:t>
            </a:r>
            <a:endParaRPr sz="1800"/>
          </a:p>
        </p:txBody>
      </p:sp>
      <p:sp>
        <p:nvSpPr>
          <p:cNvPr id="332" name="Google Shape;332;p44"/>
          <p:cNvSpPr/>
          <p:nvPr/>
        </p:nvSpPr>
        <p:spPr>
          <a:xfrm>
            <a:off x="1658300" y="2291200"/>
            <a:ext cx="31491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property zeroLen, TRUE if length = 0</a:t>
            </a:r>
            <a:endParaRPr/>
          </a:p>
        </p:txBody>
      </p:sp>
      <p:sp>
        <p:nvSpPr>
          <p:cNvPr id="333" name="Google Shape;333;p44"/>
          <p:cNvSpPr/>
          <p:nvPr/>
        </p:nvSpPr>
        <p:spPr>
          <a:xfrm>
            <a:off x="3612000" y="3716719"/>
            <a:ext cx="11187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!zeroLen</a:t>
            </a:r>
            <a:endParaRPr/>
          </a:p>
        </p:txBody>
      </p:sp>
      <p:sp>
        <p:nvSpPr>
          <p:cNvPr id="334" name="Google Shape;334;p44"/>
          <p:cNvSpPr/>
          <p:nvPr/>
        </p:nvSpPr>
        <p:spPr>
          <a:xfrm>
            <a:off x="6319075" y="2291206"/>
            <a:ext cx="9516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ERROR</a:t>
            </a:r>
            <a:endParaRPr/>
          </a:p>
        </p:txBody>
      </p:sp>
      <p:sp>
        <p:nvSpPr>
          <p:cNvPr id="335" name="Google Shape;335;p44"/>
          <p:cNvSpPr/>
          <p:nvPr/>
        </p:nvSpPr>
        <p:spPr>
          <a:xfrm>
            <a:off x="3612000" y="4050719"/>
            <a:ext cx="11187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!zeroLen</a:t>
            </a:r>
            <a:endParaRPr/>
          </a:p>
        </p:txBody>
      </p:sp>
      <p:sp>
        <p:nvSpPr>
          <p:cNvPr id="336" name="Google Shape;336;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7" name="Google Shape;337;p44"/>
          <p:cNvSpPr/>
          <p:nvPr/>
        </p:nvSpPr>
        <p:spPr>
          <a:xfrm>
            <a:off x="3612000" y="4384694"/>
            <a:ext cx="11187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zeroLen</a:t>
            </a:r>
            <a:endParaRPr/>
          </a:p>
        </p:txBody>
      </p:sp>
      <p:sp>
        <p:nvSpPr>
          <p:cNvPr id="338" name="Google Shape;338;p44"/>
          <p:cNvSpPr/>
          <p:nvPr/>
        </p:nvSpPr>
        <p:spPr>
          <a:xfrm>
            <a:off x="4807400" y="4050725"/>
            <a:ext cx="9516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SINGLE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5"/>
          <p:cNvSpPr txBox="1"/>
          <p:nvPr>
            <p:ph idx="1" type="body"/>
          </p:nvPr>
        </p:nvSpPr>
        <p:spPr>
          <a:xfrm>
            <a:off x="413825" y="3341875"/>
            <a:ext cx="3114600" cy="15936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Product Database</a:t>
            </a:r>
            <a:endParaRPr b="1" sz="1000"/>
          </a:p>
          <a:p>
            <a:pPr indent="-292100" lvl="0" marL="457200" marR="0" rtl="0" algn="l">
              <a:lnSpc>
                <a:spcPct val="100000"/>
              </a:lnSpc>
              <a:spcBef>
                <a:spcPts val="600"/>
              </a:spcBef>
              <a:spcAft>
                <a:spcPts val="0"/>
              </a:spcAft>
              <a:buClr>
                <a:srgbClr val="0000FF"/>
              </a:buClr>
              <a:buSzPts val="1000"/>
              <a:buChar char="•"/>
            </a:pPr>
            <a:r>
              <a:rPr lang="sv-SE" sz="1000">
                <a:solidFill>
                  <a:srgbClr val="0000FF"/>
                </a:solidFill>
              </a:rPr>
              <a:t>Choice: Number of models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 </a:t>
            </a:r>
            <a:r>
              <a:rPr b="1" lang="sv-SE" sz="1000"/>
              <a:t>[error]</a:t>
            </a:r>
            <a:endParaRPr b="1" sz="1000"/>
          </a:p>
          <a:p>
            <a:pPr indent="-292100" lvl="1" marL="914400" marR="0" rtl="0" algn="l">
              <a:lnSpc>
                <a:spcPct val="100000"/>
              </a:lnSpc>
              <a:spcBef>
                <a:spcPts val="0"/>
              </a:spcBef>
              <a:spcAft>
                <a:spcPts val="0"/>
              </a:spcAft>
              <a:buSzPts val="1000"/>
              <a:buChar char="•"/>
            </a:pPr>
            <a:r>
              <a:rPr lang="sv-SE" sz="1000"/>
              <a:t>1 </a:t>
            </a:r>
            <a:r>
              <a:rPr b="1" lang="sv-SE" sz="1000"/>
              <a:t>[single]</a:t>
            </a:r>
            <a:endParaRPr b="1" sz="1000"/>
          </a:p>
          <a:p>
            <a:pPr indent="-292100" lvl="1" marL="914400" marR="0" rtl="0" algn="l">
              <a:lnSpc>
                <a:spcPct val="100000"/>
              </a:lnSpc>
              <a:spcBef>
                <a:spcPts val="0"/>
              </a:spcBef>
              <a:spcAft>
                <a:spcPts val="0"/>
              </a:spcAft>
              <a:buSzPts val="1000"/>
              <a:buChar char="•"/>
            </a:pPr>
            <a:r>
              <a:rPr lang="sv-SE" sz="1000"/>
              <a:t>many</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Number of components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 </a:t>
            </a:r>
            <a:r>
              <a:rPr b="1" lang="sv-SE" sz="1000"/>
              <a:t>[error]</a:t>
            </a:r>
            <a:endParaRPr b="1" sz="1000"/>
          </a:p>
          <a:p>
            <a:pPr indent="-292100" lvl="1" marL="914400" marR="0" rtl="0" algn="l">
              <a:lnSpc>
                <a:spcPct val="100000"/>
              </a:lnSpc>
              <a:spcBef>
                <a:spcPts val="0"/>
              </a:spcBef>
              <a:spcAft>
                <a:spcPts val="0"/>
              </a:spcAft>
              <a:buSzPts val="1000"/>
              <a:buChar char="•"/>
            </a:pPr>
            <a:r>
              <a:rPr lang="sv-SE" sz="1000"/>
              <a:t>1 </a:t>
            </a:r>
            <a:r>
              <a:rPr b="1" lang="sv-SE" sz="1000"/>
              <a:t>[single]</a:t>
            </a:r>
            <a:endParaRPr b="1" sz="1000"/>
          </a:p>
          <a:p>
            <a:pPr indent="-292100" lvl="1" marL="914400" marR="0" rtl="0" algn="l">
              <a:lnSpc>
                <a:spcPct val="100000"/>
              </a:lnSpc>
              <a:spcBef>
                <a:spcPts val="0"/>
              </a:spcBef>
              <a:spcAft>
                <a:spcPts val="0"/>
              </a:spcAft>
              <a:buSzPts val="1000"/>
              <a:buChar char="•"/>
            </a:pPr>
            <a:r>
              <a:rPr lang="sv-SE" sz="1000"/>
              <a:t>many</a:t>
            </a:r>
            <a:endParaRPr sz="1000"/>
          </a:p>
        </p:txBody>
      </p:sp>
      <p:sp>
        <p:nvSpPr>
          <p:cNvPr id="344" name="Google Shape;344;p45"/>
          <p:cNvSpPr txBox="1"/>
          <p:nvPr>
            <p:ph idx="1" type="body"/>
          </p:nvPr>
        </p:nvSpPr>
        <p:spPr>
          <a:xfrm>
            <a:off x="4340675" y="1093350"/>
            <a:ext cx="4191300" cy="38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sv-SE" sz="900">
                <a:solidFill>
                  <a:schemeClr val="dk1"/>
                </a:solidFill>
              </a:rPr>
              <a:t>Parameter: Configuration</a:t>
            </a:r>
            <a:endParaRPr b="1" sz="900">
              <a:solidFill>
                <a:schemeClr val="dk1"/>
              </a:solidFill>
            </a:endParaRPr>
          </a:p>
          <a:p>
            <a:pPr indent="-285750" lvl="0" marL="457200" rtl="0" algn="l">
              <a:spcBef>
                <a:spcPts val="600"/>
              </a:spcBef>
              <a:spcAft>
                <a:spcPts val="0"/>
              </a:spcAft>
              <a:buClr>
                <a:srgbClr val="0000FF"/>
              </a:buClr>
              <a:buSzPts val="900"/>
              <a:buChar char="●"/>
            </a:pPr>
            <a:r>
              <a:rPr lang="sv-SE" sz="900">
                <a:solidFill>
                  <a:srgbClr val="0000FF"/>
                </a:solidFill>
              </a:rPr>
              <a:t>Choice: Configuration Matches Model</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complete correspondence </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omitted slots in configuration </a:t>
            </a:r>
            <a:r>
              <a:rPr b="1" lang="sv-SE" sz="900">
                <a:solidFill>
                  <a:schemeClr val="dk1"/>
                </a:solidFill>
              </a:rPr>
              <a:t>[error]</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extra slots in configuration </a:t>
            </a:r>
            <a:r>
              <a:rPr b="1" lang="sv-SE" sz="900">
                <a:solidFill>
                  <a:schemeClr val="dk1"/>
                </a:solidFill>
              </a:rPr>
              <a:t>[error]</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mismatched number of required and optional slots </a:t>
            </a:r>
            <a:r>
              <a:rPr b="1" lang="sv-SE" sz="900">
                <a:solidFill>
                  <a:schemeClr val="dk1"/>
                </a:solidFill>
              </a:rPr>
              <a:t>[error]</a:t>
            </a:r>
            <a:endParaRPr b="1"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Number of empty required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filled </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required slots empty </a:t>
            </a:r>
            <a:r>
              <a:rPr b="1" lang="sv-SE" sz="900">
                <a:solidFill>
                  <a:schemeClr val="dk1"/>
                </a:solidFill>
              </a:rPr>
              <a:t>[if RSMANY]</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Number of optional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filled </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optional slots empty </a:t>
            </a:r>
            <a:r>
              <a:rPr b="1" lang="sv-SE" sz="900">
                <a:solidFill>
                  <a:schemeClr val="dk1"/>
                </a:solidFill>
              </a:rPr>
              <a:t>[if OSMANY]</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Selected components for required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 </a:t>
            </a:r>
            <a:r>
              <a:rPr b="1" lang="sv-SE" sz="900">
                <a:solidFill>
                  <a:schemeClr val="dk1"/>
                </a:solidFill>
              </a:rPr>
              <a:t>[single]</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 </a:t>
            </a:r>
            <a:r>
              <a:rPr b="1" lang="sv-SE" sz="900">
                <a:solidFill>
                  <a:schemeClr val="dk1"/>
                </a:solidFill>
              </a:rPr>
              <a:t>[error]</a:t>
            </a:r>
            <a:endParaRPr b="1"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Selected components for optional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 </a:t>
            </a:r>
            <a:r>
              <a:rPr b="1" lang="sv-SE" sz="900">
                <a:solidFill>
                  <a:schemeClr val="dk1"/>
                </a:solidFill>
              </a:rPr>
              <a:t>[single]</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 </a:t>
            </a:r>
            <a:r>
              <a:rPr b="1" lang="sv-SE" sz="900">
                <a:solidFill>
                  <a:schemeClr val="dk1"/>
                </a:solidFill>
              </a:rPr>
              <a:t>[error]</a:t>
            </a:r>
            <a:endParaRPr b="1" sz="900">
              <a:solidFill>
                <a:schemeClr val="dk1"/>
              </a:solidFill>
            </a:endParaRPr>
          </a:p>
        </p:txBody>
      </p:sp>
      <p:sp>
        <p:nvSpPr>
          <p:cNvPr id="345" name="Google Shape;345;p45"/>
          <p:cNvSpPr txBox="1"/>
          <p:nvPr>
            <p:ph idx="1" type="body"/>
          </p:nvPr>
        </p:nvSpPr>
        <p:spPr>
          <a:xfrm>
            <a:off x="290000" y="1232200"/>
            <a:ext cx="2682300" cy="22395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Model</a:t>
            </a:r>
            <a:endParaRPr b="1" sz="1000"/>
          </a:p>
          <a:p>
            <a:pPr indent="-292100" lvl="0" marL="457200" marR="0" rtl="0" algn="l">
              <a:lnSpc>
                <a:spcPct val="100000"/>
              </a:lnSpc>
              <a:spcBef>
                <a:spcPts val="600"/>
              </a:spcBef>
              <a:spcAft>
                <a:spcPts val="0"/>
              </a:spcAft>
              <a:buSzPts val="1000"/>
              <a:buChar char="•"/>
            </a:pPr>
            <a:r>
              <a:rPr lang="sv-SE" sz="1000">
                <a:solidFill>
                  <a:srgbClr val="0000FF"/>
                </a:solidFill>
              </a:rPr>
              <a:t>Choice: Model number</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malformed </a:t>
            </a:r>
            <a:r>
              <a:rPr b="1" lang="sv-SE" sz="1000"/>
              <a:t>[error]</a:t>
            </a:r>
            <a:endParaRPr b="1" sz="1000"/>
          </a:p>
          <a:p>
            <a:pPr indent="-292100" lvl="1" marL="914400" marR="0" rtl="0" algn="l">
              <a:lnSpc>
                <a:spcPct val="100000"/>
              </a:lnSpc>
              <a:spcBef>
                <a:spcPts val="0"/>
              </a:spcBef>
              <a:spcAft>
                <a:spcPts val="0"/>
              </a:spcAft>
              <a:buSzPts val="1000"/>
              <a:buChar char="•"/>
            </a:pPr>
            <a:r>
              <a:rPr lang="sv-SE" sz="1000"/>
              <a:t>not in database</a:t>
            </a:r>
            <a:endParaRPr sz="1000"/>
          </a:p>
          <a:p>
            <a:pPr indent="-292100" lvl="1" marL="914400" marR="0" rtl="0" algn="l">
              <a:lnSpc>
                <a:spcPct val="100000"/>
              </a:lnSpc>
              <a:spcBef>
                <a:spcPts val="0"/>
              </a:spcBef>
              <a:spcAft>
                <a:spcPts val="0"/>
              </a:spcAft>
              <a:buSzPts val="1000"/>
              <a:buChar char="•"/>
            </a:pPr>
            <a:r>
              <a:rPr lang="sv-SE" sz="1000"/>
              <a:t>valid</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required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 </a:t>
            </a:r>
            <a:r>
              <a:rPr b="1" lang="sv-SE" sz="1000"/>
              <a:t>[single]</a:t>
            </a:r>
            <a:endParaRPr b="1" sz="1000"/>
          </a:p>
          <a:p>
            <a:pPr indent="-292100" lvl="1" marL="914400" marR="0" rtl="0" algn="l">
              <a:lnSpc>
                <a:spcPct val="100000"/>
              </a:lnSpc>
              <a:spcBef>
                <a:spcPts val="0"/>
              </a:spcBef>
              <a:spcAft>
                <a:spcPts val="0"/>
              </a:spcAft>
              <a:buSzPts val="1000"/>
              <a:buChar char="•"/>
            </a:pPr>
            <a:r>
              <a:rPr lang="sv-SE" sz="1000"/>
              <a:t>1 </a:t>
            </a:r>
            <a:endParaRPr b="1" sz="1000"/>
          </a:p>
          <a:p>
            <a:pPr indent="-292100" lvl="1" marL="914400" marR="0" rtl="0" algn="l">
              <a:lnSpc>
                <a:spcPct val="100000"/>
              </a:lnSpc>
              <a:spcBef>
                <a:spcPts val="0"/>
              </a:spcBef>
              <a:spcAft>
                <a:spcPts val="0"/>
              </a:spcAft>
              <a:buSzPts val="1000"/>
              <a:buChar char="•"/>
            </a:pPr>
            <a:r>
              <a:rPr lang="sv-SE" sz="1000"/>
              <a:t>many </a:t>
            </a:r>
            <a:r>
              <a:rPr b="1" lang="sv-SE" sz="1000"/>
              <a:t>[property R</a:t>
            </a:r>
            <a:r>
              <a:rPr b="1" lang="sv-SE" sz="1000"/>
              <a:t>SMANY</a:t>
            </a:r>
            <a:r>
              <a:rPr b="1" lang="sv-SE" sz="1000"/>
              <a:t>]</a:t>
            </a:r>
            <a:endParaRPr b="1"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optional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 </a:t>
            </a:r>
            <a:r>
              <a:rPr b="1" lang="sv-SE" sz="1000"/>
              <a:t>[single]</a:t>
            </a:r>
            <a:endParaRPr b="1" sz="1000"/>
          </a:p>
          <a:p>
            <a:pPr indent="-292100" lvl="1" marL="914400" marR="0" rtl="0" algn="l">
              <a:lnSpc>
                <a:spcPct val="100000"/>
              </a:lnSpc>
              <a:spcBef>
                <a:spcPts val="0"/>
              </a:spcBef>
              <a:spcAft>
                <a:spcPts val="0"/>
              </a:spcAft>
              <a:buSzPts val="1000"/>
              <a:buChar char="•"/>
            </a:pPr>
            <a:r>
              <a:rPr lang="sv-SE" sz="1000"/>
              <a:t>1 </a:t>
            </a:r>
            <a:endParaRPr b="1" sz="1000"/>
          </a:p>
          <a:p>
            <a:pPr indent="-292100" lvl="1" marL="914400" marR="0" rtl="0" algn="l">
              <a:lnSpc>
                <a:spcPct val="100000"/>
              </a:lnSpc>
              <a:spcBef>
                <a:spcPts val="0"/>
              </a:spcBef>
              <a:spcAft>
                <a:spcPts val="0"/>
              </a:spcAft>
              <a:buSzPts val="1000"/>
              <a:buChar char="•"/>
            </a:pPr>
            <a:r>
              <a:rPr lang="sv-SE" sz="1000"/>
              <a:t>many </a:t>
            </a:r>
            <a:r>
              <a:rPr b="1" lang="sv-SE" sz="1000"/>
              <a:t>[property OSMANY]</a:t>
            </a:r>
            <a:endParaRPr b="1" sz="1000"/>
          </a:p>
          <a:p>
            <a:pPr indent="0" lvl="0" marL="0" rtl="0" algn="l">
              <a:spcBef>
                <a:spcPts val="1000"/>
              </a:spcBef>
              <a:spcAft>
                <a:spcPts val="0"/>
              </a:spcAft>
              <a:buNone/>
            </a:pPr>
            <a:r>
              <a:t/>
            </a:r>
            <a:endParaRPr sz="1000"/>
          </a:p>
        </p:txBody>
      </p:sp>
      <p:sp>
        <p:nvSpPr>
          <p:cNvPr id="346" name="Google Shape;346;p45"/>
          <p:cNvSpPr txBox="1"/>
          <p:nvPr>
            <p:ph type="title"/>
          </p:nvPr>
        </p:nvSpPr>
        <p:spPr>
          <a:xfrm>
            <a:off x="46304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Configuration Constraints</a:t>
            </a:r>
            <a:endParaRPr/>
          </a:p>
        </p:txBody>
      </p:sp>
      <p:sp>
        <p:nvSpPr>
          <p:cNvPr id="347" name="Google Shape;347;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8" name="Google Shape;348;p45"/>
          <p:cNvSpPr/>
          <p:nvPr/>
        </p:nvSpPr>
        <p:spPr>
          <a:xfrm>
            <a:off x="1198800" y="1751950"/>
            <a:ext cx="1191000" cy="15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5"/>
          <p:cNvSpPr/>
          <p:nvPr/>
        </p:nvSpPr>
        <p:spPr>
          <a:xfrm>
            <a:off x="1633500" y="2642600"/>
            <a:ext cx="1251600" cy="15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5"/>
          <p:cNvSpPr/>
          <p:nvPr/>
        </p:nvSpPr>
        <p:spPr>
          <a:xfrm>
            <a:off x="1633500" y="3270375"/>
            <a:ext cx="1251600" cy="15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5"/>
          <p:cNvSpPr/>
          <p:nvPr/>
        </p:nvSpPr>
        <p:spPr>
          <a:xfrm>
            <a:off x="5235450" y="2363850"/>
            <a:ext cx="2195100" cy="207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5"/>
          <p:cNvSpPr/>
          <p:nvPr/>
        </p:nvSpPr>
        <p:spPr>
          <a:xfrm>
            <a:off x="5294050" y="2938775"/>
            <a:ext cx="2239200" cy="15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5"/>
          <p:cNvSpPr/>
          <p:nvPr/>
        </p:nvSpPr>
        <p:spPr>
          <a:xfrm>
            <a:off x="1198800" y="4639425"/>
            <a:ext cx="920100" cy="107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5"/>
          <p:cNvSpPr/>
          <p:nvPr/>
        </p:nvSpPr>
        <p:spPr>
          <a:xfrm>
            <a:off x="6627750" y="448075"/>
            <a:ext cx="24603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218700 test specifications</a:t>
            </a:r>
            <a:endParaRPr b="1"/>
          </a:p>
        </p:txBody>
      </p:sp>
      <p:sp>
        <p:nvSpPr>
          <p:cNvPr id="355" name="Google Shape;355;p45"/>
          <p:cNvSpPr/>
          <p:nvPr/>
        </p:nvSpPr>
        <p:spPr>
          <a:xfrm>
            <a:off x="4676750" y="448075"/>
            <a:ext cx="44112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(after error): 8 (error cases) + (1</a:t>
            </a:r>
            <a:r>
              <a:rPr b="1" baseline="30000" lang="sv-SE"/>
              <a:t>1</a:t>
            </a:r>
            <a:r>
              <a:rPr b="1" lang="sv-SE"/>
              <a:t>*2</a:t>
            </a:r>
            <a:r>
              <a:rPr b="1" baseline="30000" lang="sv-SE"/>
              <a:t>3</a:t>
            </a:r>
            <a:r>
              <a:rPr b="1" lang="sv-SE"/>
              <a:t>*3</a:t>
            </a:r>
            <a:r>
              <a:rPr b="1" baseline="30000" lang="sv-SE"/>
              <a:t>4</a:t>
            </a:r>
            <a:r>
              <a:rPr b="1" lang="sv-SE"/>
              <a:t>*4</a:t>
            </a:r>
            <a:r>
              <a:rPr b="1" baseline="30000" lang="sv-SE"/>
              <a:t>2</a:t>
            </a:r>
            <a:r>
              <a:rPr b="1" lang="sv-SE"/>
              <a:t>) =  10376</a:t>
            </a:r>
            <a:endParaRPr b="1"/>
          </a:p>
        </p:txBody>
      </p:sp>
      <p:sp>
        <p:nvSpPr>
          <p:cNvPr id="356" name="Google Shape;356;p45"/>
          <p:cNvSpPr/>
          <p:nvPr/>
        </p:nvSpPr>
        <p:spPr>
          <a:xfrm>
            <a:off x="2697775" y="448075"/>
            <a:ext cx="63900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(after error + single): 8 (error cases) + 6 (single cases) + (1</a:t>
            </a:r>
            <a:r>
              <a:rPr b="1" baseline="30000" lang="sv-SE"/>
              <a:t>3</a:t>
            </a:r>
            <a:r>
              <a:rPr b="1" lang="sv-SE"/>
              <a:t>*2</a:t>
            </a:r>
            <a:r>
              <a:rPr b="1" baseline="30000" lang="sv-SE"/>
              <a:t>3</a:t>
            </a:r>
            <a:r>
              <a:rPr b="1" lang="sv-SE"/>
              <a:t>*3</a:t>
            </a:r>
            <a:r>
              <a:rPr b="1" baseline="30000" lang="sv-SE"/>
              <a:t>4</a:t>
            </a:r>
            <a:r>
              <a:rPr b="1" lang="sv-SE"/>
              <a:t>) =  662</a:t>
            </a:r>
            <a:endParaRPr b="1"/>
          </a:p>
        </p:txBody>
      </p:sp>
      <p:sp>
        <p:nvSpPr>
          <p:cNvPr id="357" name="Google Shape;357;p45"/>
          <p:cNvSpPr/>
          <p:nvPr/>
        </p:nvSpPr>
        <p:spPr>
          <a:xfrm>
            <a:off x="290000" y="448075"/>
            <a:ext cx="8797800" cy="4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8 (error cases) + 6 (single cases) + (1</a:t>
            </a:r>
            <a:r>
              <a:rPr b="1" baseline="30000" lang="sv-SE"/>
              <a:t>7</a:t>
            </a:r>
            <a:r>
              <a:rPr b="1" lang="sv-SE"/>
              <a:t>*2</a:t>
            </a:r>
            <a:r>
              <a:rPr b="1" baseline="30000" lang="sv-SE"/>
              <a:t>1</a:t>
            </a:r>
            <a:r>
              <a:rPr b="1" lang="sv-SE"/>
              <a:t>*3</a:t>
            </a:r>
            <a:r>
              <a:rPr b="1" baseline="30000" lang="sv-SE"/>
              <a:t>2</a:t>
            </a:r>
            <a:r>
              <a:rPr b="1" lang="sv-SE"/>
              <a:t>) (RSMANY = true/OSMANY = true) </a:t>
            </a:r>
            <a:r>
              <a:rPr b="1" lang="sv-SE"/>
              <a:t>+ (1</a:t>
            </a:r>
            <a:r>
              <a:rPr b="1" baseline="30000" lang="sv-SE"/>
              <a:t>5</a:t>
            </a:r>
            <a:r>
              <a:rPr b="1" lang="sv-SE"/>
              <a:t>*2</a:t>
            </a:r>
            <a:r>
              <a:rPr b="1" baseline="30000" lang="sv-SE"/>
              <a:t>3</a:t>
            </a:r>
            <a:r>
              <a:rPr b="1" lang="sv-SE"/>
              <a:t>*3</a:t>
            </a:r>
            <a:r>
              <a:rPr b="1" baseline="30000" lang="sv-SE"/>
              <a:t>2</a:t>
            </a:r>
            <a:r>
              <a:rPr b="1" lang="sv-SE"/>
              <a:t>) (false/true) </a:t>
            </a:r>
            <a:r>
              <a:rPr b="1" lang="sv-SE"/>
              <a:t> </a:t>
            </a:r>
            <a:r>
              <a:rPr b="1" lang="sv-SE"/>
              <a:t>+ (1</a:t>
            </a:r>
            <a:r>
              <a:rPr b="1" baseline="30000" lang="sv-SE"/>
              <a:t>5</a:t>
            </a:r>
            <a:r>
              <a:rPr b="1" lang="sv-SE"/>
              <a:t>*2</a:t>
            </a:r>
            <a:r>
              <a:rPr b="1" baseline="30000" lang="sv-SE"/>
              <a:t>3</a:t>
            </a:r>
            <a:r>
              <a:rPr b="1" lang="sv-SE"/>
              <a:t>*3</a:t>
            </a:r>
            <a:r>
              <a:rPr b="1" baseline="30000" lang="sv-SE"/>
              <a:t>2</a:t>
            </a:r>
            <a:r>
              <a:rPr b="1" lang="sv-SE"/>
              <a:t>) (true/false) + (1</a:t>
            </a:r>
            <a:r>
              <a:rPr b="1" baseline="30000" lang="sv-SE"/>
              <a:t>3</a:t>
            </a:r>
            <a:r>
              <a:rPr b="1" lang="sv-SE"/>
              <a:t>*2</a:t>
            </a:r>
            <a:r>
              <a:rPr b="1" baseline="30000" lang="sv-SE"/>
              <a:t>5</a:t>
            </a:r>
            <a:r>
              <a:rPr b="1" lang="sv-SE"/>
              <a:t>*3</a:t>
            </a:r>
            <a:r>
              <a:rPr b="1" baseline="30000" lang="sv-SE"/>
              <a:t>2</a:t>
            </a:r>
            <a:r>
              <a:rPr b="1" lang="sv-SE"/>
              <a:t>) (false/false) = 464 test specifications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
                                        <p:tgtEl>
                                          <p:spTgt spid="356"/>
                                        </p:tgtEl>
                                      </p:cBhvr>
                                    </p:animEffect>
                                  </p:childTnLst>
                                </p:cTn>
                              </p:par>
                              <p:par>
                                <p:cTn fill="hold" nodeType="withEffect" presetClass="exit" presetID="10" presetSubtype="0">
                                  <p:stCondLst>
                                    <p:cond delay="0"/>
                                  </p:stCondLst>
                                  <p:childTnLst>
                                    <p:animEffect filter="fade" transition="out">
                                      <p:cBhvr>
                                        <p:cTn dur="1"/>
                                        <p:tgtEl>
                                          <p:spTgt spid="348"/>
                                        </p:tgtEl>
                                      </p:cBhvr>
                                    </p:animEffect>
                                    <p:set>
                                      <p:cBhvr>
                                        <p:cTn dur="1" fill="hold">
                                          <p:stCondLst>
                                            <p:cond delay="0"/>
                                          </p:stCondLst>
                                        </p:cTn>
                                        <p:tgtEl>
                                          <p:spTgt spid="3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
                                        <p:tgtEl>
                                          <p:spTgt spid="350"/>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
                                        <p:tgtEl>
                                          <p:spTgt spid="357"/>
                                        </p:tgtEl>
                                      </p:cBhvr>
                                    </p:animEffect>
                                  </p:childTnLst>
                                </p:cTn>
                              </p:par>
                              <p:par>
                                <p:cTn fill="hold" nodeType="withEffect" presetClass="exit" presetID="10" presetSubtype="0">
                                  <p:stCondLst>
                                    <p:cond delay="0"/>
                                  </p:stCondLst>
                                  <p:childTnLst>
                                    <p:animEffect filter="fade" transition="out">
                                      <p:cBhvr>
                                        <p:cTn dur="1"/>
                                        <p:tgtEl>
                                          <p:spTgt spid="353"/>
                                        </p:tgtEl>
                                      </p:cBhvr>
                                    </p:animEffect>
                                    <p:set>
                                      <p:cBhvr>
                                        <p:cTn dur="1" fill="hold">
                                          <p:stCondLst>
                                            <p:cond delay="0"/>
                                          </p:stCondLst>
                                        </p:cTn>
                                        <p:tgtEl>
                                          <p:spTgt spid="35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a:t>
            </a:r>
            <a:r>
              <a:rPr lang="sv-SE"/>
              <a:t> - </a:t>
            </a:r>
            <a:r>
              <a:rPr lang="sv-SE">
                <a:latin typeface="Consolas"/>
                <a:ea typeface="Consolas"/>
                <a:cs typeface="Consolas"/>
                <a:sym typeface="Consolas"/>
              </a:rPr>
              <a:t>find</a:t>
            </a:r>
            <a:r>
              <a:rPr lang="sv-SE"/>
              <a:t> service</a:t>
            </a:r>
            <a:endParaRPr/>
          </a:p>
        </p:txBody>
      </p:sp>
      <p:sp>
        <p:nvSpPr>
          <p:cNvPr id="363" name="Google Shape;363;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a:latin typeface="Consolas"/>
                <a:ea typeface="Consolas"/>
                <a:cs typeface="Consolas"/>
                <a:sym typeface="Consolas"/>
              </a:rPr>
              <a:t>find(pattern,file)</a:t>
            </a:r>
            <a:endParaRPr b="1">
              <a:latin typeface="Consolas"/>
              <a:ea typeface="Consolas"/>
              <a:cs typeface="Consolas"/>
              <a:sym typeface="Consolas"/>
            </a:endParaRPr>
          </a:p>
          <a:p>
            <a:pPr indent="-393700" lvl="0" marL="457200" marR="0" rtl="0" algn="l">
              <a:lnSpc>
                <a:spcPct val="100000"/>
              </a:lnSpc>
              <a:spcBef>
                <a:spcPts val="600"/>
              </a:spcBef>
              <a:spcAft>
                <a:spcPts val="0"/>
              </a:spcAft>
              <a:buSzPts val="2600"/>
              <a:buChar char="•"/>
            </a:pPr>
            <a:r>
              <a:rPr lang="sv-SE"/>
              <a:t>Finds instances of a pattern in a file</a:t>
            </a:r>
            <a:endParaRPr/>
          </a:p>
          <a:p>
            <a:pPr indent="-368300" lvl="1" marL="914400" marR="0" rtl="0" algn="l">
              <a:lnSpc>
                <a:spcPct val="100000"/>
              </a:lnSpc>
              <a:spcBef>
                <a:spcPts val="0"/>
              </a:spcBef>
              <a:spcAft>
                <a:spcPts val="0"/>
              </a:spcAft>
              <a:buSzPts val="2200"/>
              <a:buFont typeface="Consolas"/>
              <a:buChar char="•"/>
            </a:pPr>
            <a:r>
              <a:rPr b="1" lang="sv-SE">
                <a:latin typeface="Consolas"/>
                <a:ea typeface="Consolas"/>
                <a:cs typeface="Consolas"/>
                <a:sym typeface="Consolas"/>
              </a:rPr>
              <a:t>find(“john”,myFile)</a:t>
            </a:r>
            <a:endParaRPr b="1">
              <a:latin typeface="Consolas"/>
              <a:ea typeface="Consolas"/>
              <a:cs typeface="Consolas"/>
              <a:sym typeface="Consolas"/>
            </a:endParaRPr>
          </a:p>
          <a:p>
            <a:pPr indent="-342900" lvl="2" marL="1371600" marR="0" rtl="0" algn="l">
              <a:lnSpc>
                <a:spcPct val="100000"/>
              </a:lnSpc>
              <a:spcBef>
                <a:spcPts val="0"/>
              </a:spcBef>
              <a:spcAft>
                <a:spcPts val="0"/>
              </a:spcAft>
              <a:buSzPts val="1800"/>
              <a:buChar char="•"/>
            </a:pPr>
            <a:r>
              <a:rPr lang="sv-SE"/>
              <a:t>Finds all instances of </a:t>
            </a:r>
            <a:r>
              <a:rPr lang="sv-SE" u="sng">
                <a:latin typeface="Consolas"/>
                <a:ea typeface="Consolas"/>
                <a:cs typeface="Consolas"/>
                <a:sym typeface="Consolas"/>
              </a:rPr>
              <a:t>john</a:t>
            </a:r>
            <a:r>
              <a:rPr lang="sv-SE"/>
              <a:t> in the file</a:t>
            </a:r>
            <a:endParaRPr/>
          </a:p>
          <a:p>
            <a:pPr indent="-368300" lvl="1" marL="914400" marR="0" rtl="0" algn="l">
              <a:lnSpc>
                <a:spcPct val="100000"/>
              </a:lnSpc>
              <a:spcBef>
                <a:spcPts val="0"/>
              </a:spcBef>
              <a:spcAft>
                <a:spcPts val="0"/>
              </a:spcAft>
              <a:buSzPts val="2200"/>
              <a:buFont typeface="Consolas"/>
              <a:buChar char="•"/>
            </a:pPr>
            <a:r>
              <a:rPr b="1" lang="sv-SE">
                <a:latin typeface="Consolas"/>
                <a:ea typeface="Consolas"/>
                <a:cs typeface="Consolas"/>
                <a:sym typeface="Consolas"/>
              </a:rPr>
              <a:t>find(“john smith”,myFile)</a:t>
            </a:r>
            <a:endParaRPr b="1">
              <a:latin typeface="Consolas"/>
              <a:ea typeface="Consolas"/>
              <a:cs typeface="Consolas"/>
              <a:sym typeface="Consolas"/>
            </a:endParaRPr>
          </a:p>
          <a:p>
            <a:pPr indent="-342900" lvl="2" marL="1371600" marR="0" rtl="0" algn="l">
              <a:lnSpc>
                <a:spcPct val="100000"/>
              </a:lnSpc>
              <a:spcBef>
                <a:spcPts val="0"/>
              </a:spcBef>
              <a:spcAft>
                <a:spcPts val="0"/>
              </a:spcAft>
              <a:buSzPts val="1800"/>
              <a:buChar char="•"/>
            </a:pPr>
            <a:r>
              <a:rPr lang="sv-SE"/>
              <a:t>Finds all instances of </a:t>
            </a:r>
            <a:r>
              <a:rPr lang="sv-SE" u="sng">
                <a:latin typeface="Consolas"/>
                <a:ea typeface="Consolas"/>
                <a:cs typeface="Consolas"/>
                <a:sym typeface="Consolas"/>
              </a:rPr>
              <a:t>john smith</a:t>
            </a:r>
            <a:r>
              <a:rPr lang="sv-SE"/>
              <a:t> in the file</a:t>
            </a:r>
            <a:endParaRPr/>
          </a:p>
          <a:p>
            <a:pPr indent="-368300" lvl="1" marL="914400" marR="0" rtl="0" algn="l">
              <a:lnSpc>
                <a:spcPct val="100000"/>
              </a:lnSpc>
              <a:spcBef>
                <a:spcPts val="0"/>
              </a:spcBef>
              <a:spcAft>
                <a:spcPts val="0"/>
              </a:spcAft>
              <a:buSzPts val="2200"/>
              <a:buFont typeface="Consolas"/>
              <a:buChar char="•"/>
            </a:pPr>
            <a:r>
              <a:rPr b="1" lang="sv-SE">
                <a:latin typeface="Consolas"/>
                <a:ea typeface="Consolas"/>
                <a:cs typeface="Consolas"/>
                <a:sym typeface="Consolas"/>
              </a:rPr>
              <a:t>find(““john” smith”,myFile)</a:t>
            </a:r>
            <a:endParaRPr b="1">
              <a:latin typeface="Consolas"/>
              <a:ea typeface="Consolas"/>
              <a:cs typeface="Consolas"/>
              <a:sym typeface="Consolas"/>
            </a:endParaRPr>
          </a:p>
          <a:p>
            <a:pPr indent="-342900" lvl="2" marL="1371600" marR="0" rtl="0" algn="l">
              <a:lnSpc>
                <a:spcPct val="100000"/>
              </a:lnSpc>
              <a:spcBef>
                <a:spcPts val="0"/>
              </a:spcBef>
              <a:spcAft>
                <a:spcPts val="0"/>
              </a:spcAft>
              <a:buSzPts val="1800"/>
              <a:buChar char="•"/>
            </a:pPr>
            <a:r>
              <a:rPr lang="sv-SE"/>
              <a:t>Finds all instances of </a:t>
            </a:r>
            <a:r>
              <a:rPr lang="sv-SE" u="sng">
                <a:latin typeface="Consolas"/>
                <a:ea typeface="Consolas"/>
                <a:cs typeface="Consolas"/>
                <a:sym typeface="Consolas"/>
              </a:rPr>
              <a:t>“</a:t>
            </a:r>
            <a:r>
              <a:rPr lang="sv-SE" u="sng">
                <a:latin typeface="Consolas"/>
                <a:ea typeface="Consolas"/>
                <a:cs typeface="Consolas"/>
                <a:sym typeface="Consolas"/>
              </a:rPr>
              <a:t>john” smith</a:t>
            </a:r>
            <a:r>
              <a:rPr lang="sv-SE"/>
              <a:t> in the file</a:t>
            </a:r>
            <a:endParaRPr/>
          </a:p>
        </p:txBody>
      </p:sp>
      <p:sp>
        <p:nvSpPr>
          <p:cNvPr id="364" name="Google Shape;364;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5" name="Google Shape;365;p46"/>
          <p:cNvSpPr/>
          <p:nvPr/>
        </p:nvSpPr>
        <p:spPr>
          <a:xfrm>
            <a:off x="6224675" y="604175"/>
            <a:ext cx="24621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https://bit.ly/3gmRl7I</a:t>
            </a:r>
            <a:endParaRPr b="1"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a:t>
            </a:r>
            <a:r>
              <a:rPr lang="sv-SE"/>
              <a:t> - </a:t>
            </a:r>
            <a:r>
              <a:rPr lang="sv-SE">
                <a:latin typeface="Consolas"/>
                <a:ea typeface="Consolas"/>
                <a:cs typeface="Consolas"/>
                <a:sym typeface="Consolas"/>
              </a:rPr>
              <a:t>find</a:t>
            </a:r>
            <a:r>
              <a:rPr lang="sv-SE"/>
              <a:t> Service</a:t>
            </a:r>
            <a:endParaRPr/>
          </a:p>
        </p:txBody>
      </p:sp>
      <p:sp>
        <p:nvSpPr>
          <p:cNvPr id="371" name="Google Shape;371;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Parameters: pattern, file</a:t>
            </a:r>
            <a:endParaRPr/>
          </a:p>
          <a:p>
            <a:pPr indent="-393700" lvl="0" marL="457200" marR="0" rtl="0" algn="l">
              <a:lnSpc>
                <a:spcPct val="100000"/>
              </a:lnSpc>
              <a:spcBef>
                <a:spcPts val="0"/>
              </a:spcBef>
              <a:spcAft>
                <a:spcPts val="0"/>
              </a:spcAft>
              <a:buSzPts val="2600"/>
              <a:buChar char="•"/>
            </a:pPr>
            <a:r>
              <a:rPr lang="sv-SE"/>
              <a:t>What can we vary for each?</a:t>
            </a:r>
            <a:endParaRPr/>
          </a:p>
          <a:p>
            <a:pPr indent="-368300" lvl="1" marL="914400" marR="0" rtl="0" algn="l">
              <a:lnSpc>
                <a:spcPct val="100000"/>
              </a:lnSpc>
              <a:spcBef>
                <a:spcPts val="0"/>
              </a:spcBef>
              <a:spcAft>
                <a:spcPts val="0"/>
              </a:spcAft>
              <a:buSzPts val="2200"/>
              <a:buChar char="•"/>
            </a:pPr>
            <a:r>
              <a:rPr lang="sv-SE"/>
              <a:t>What can we control about the pattern? Or the file?</a:t>
            </a:r>
            <a:endParaRPr/>
          </a:p>
          <a:p>
            <a:pPr indent="-393700" lvl="0" marL="457200" marR="0" rtl="0" algn="l">
              <a:lnSpc>
                <a:spcPct val="100000"/>
              </a:lnSpc>
              <a:spcBef>
                <a:spcPts val="0"/>
              </a:spcBef>
              <a:spcAft>
                <a:spcPts val="0"/>
              </a:spcAft>
              <a:buSzPts val="2600"/>
              <a:buChar char="•"/>
            </a:pPr>
            <a:r>
              <a:rPr lang="sv-SE"/>
              <a:t>What values can we choose for each choice?</a:t>
            </a:r>
            <a:endParaRPr/>
          </a:p>
          <a:p>
            <a:pPr indent="-368300" lvl="1" marL="914400" marR="0" rtl="0" algn="l">
              <a:lnSpc>
                <a:spcPct val="100000"/>
              </a:lnSpc>
              <a:spcBef>
                <a:spcPts val="0"/>
              </a:spcBef>
              <a:spcAft>
                <a:spcPts val="0"/>
              </a:spcAft>
              <a:buSzPts val="2200"/>
              <a:buChar char="•"/>
            </a:pPr>
            <a:r>
              <a:rPr b="1" lang="sv-SE"/>
              <a:t>File name: </a:t>
            </a:r>
            <a:endParaRPr b="1"/>
          </a:p>
          <a:p>
            <a:pPr indent="-342900" lvl="2" marL="1371600" marR="0" rtl="0" algn="l">
              <a:lnSpc>
                <a:spcPct val="100000"/>
              </a:lnSpc>
              <a:spcBef>
                <a:spcPts val="0"/>
              </a:spcBef>
              <a:spcAft>
                <a:spcPts val="0"/>
              </a:spcAft>
              <a:buSzPts val="1800"/>
              <a:buChar char="•"/>
            </a:pPr>
            <a:r>
              <a:rPr lang="sv-SE"/>
              <a:t>F</a:t>
            </a:r>
            <a:r>
              <a:rPr lang="sv-SE"/>
              <a:t>ile exists with that name</a:t>
            </a:r>
            <a:endParaRPr/>
          </a:p>
          <a:p>
            <a:pPr indent="-342900" lvl="2" marL="1371600" marR="0" rtl="0" algn="l">
              <a:lnSpc>
                <a:spcPct val="100000"/>
              </a:lnSpc>
              <a:spcBef>
                <a:spcPts val="0"/>
              </a:spcBef>
              <a:spcAft>
                <a:spcPts val="0"/>
              </a:spcAft>
              <a:buSzPts val="1800"/>
              <a:buChar char="•"/>
            </a:pPr>
            <a:r>
              <a:rPr lang="sv-SE"/>
              <a:t>File does not exist with that name</a:t>
            </a:r>
            <a:endParaRPr/>
          </a:p>
          <a:p>
            <a:pPr indent="-393700" lvl="0" marL="457200" marR="0" rtl="0" algn="l">
              <a:lnSpc>
                <a:spcPct val="100000"/>
              </a:lnSpc>
              <a:spcBef>
                <a:spcPts val="0"/>
              </a:spcBef>
              <a:spcAft>
                <a:spcPts val="0"/>
              </a:spcAft>
              <a:buSzPts val="2600"/>
              <a:buChar char="•"/>
            </a:pPr>
            <a:r>
              <a:rPr lang="sv-SE"/>
              <a:t>What constraints can we apply between choice values? (if, single, error)</a:t>
            </a:r>
            <a:endParaRPr/>
          </a:p>
        </p:txBody>
      </p:sp>
      <p:sp>
        <p:nvSpPr>
          <p:cNvPr id="372" name="Google Shape;372;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3" name="Google Shape;373;p47"/>
          <p:cNvSpPr/>
          <p:nvPr/>
        </p:nvSpPr>
        <p:spPr>
          <a:xfrm>
            <a:off x="6224675" y="604175"/>
            <a:ext cx="24621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https://bit.ly/3gmRl7I</a:t>
            </a:r>
            <a:endParaRPr b="1"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find</a:t>
            </a:r>
            <a:r>
              <a:rPr lang="sv-SE"/>
              <a:t> Service</a:t>
            </a:r>
            <a:endParaRPr/>
          </a:p>
        </p:txBody>
      </p:sp>
      <p:sp>
        <p:nvSpPr>
          <p:cNvPr id="379" name="Google Shape;379;p48"/>
          <p:cNvSpPr txBox="1"/>
          <p:nvPr>
            <p:ph idx="1" type="body"/>
          </p:nvPr>
        </p:nvSpPr>
        <p:spPr>
          <a:xfrm>
            <a:off x="468900" y="1282400"/>
            <a:ext cx="4291800" cy="34803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sv-SE" sz="1400"/>
              <a:t>Pattern size:</a:t>
            </a:r>
            <a:endParaRPr sz="1400"/>
          </a:p>
          <a:p>
            <a:pPr indent="-317500" lvl="1" marL="914400" rtl="0" algn="l">
              <a:spcBef>
                <a:spcPts val="500"/>
              </a:spcBef>
              <a:spcAft>
                <a:spcPts val="0"/>
              </a:spcAft>
              <a:buSzPts val="1400"/>
              <a:buChar char="•"/>
            </a:pPr>
            <a:r>
              <a:rPr lang="sv-SE" sz="1400"/>
              <a:t>Empty</a:t>
            </a:r>
            <a:endParaRPr sz="1400"/>
          </a:p>
          <a:p>
            <a:pPr indent="-317500" lvl="1" marL="914400" rtl="0" algn="l">
              <a:spcBef>
                <a:spcPts val="500"/>
              </a:spcBef>
              <a:spcAft>
                <a:spcPts val="0"/>
              </a:spcAft>
              <a:buSzPts val="1400"/>
              <a:buChar char="•"/>
            </a:pPr>
            <a:r>
              <a:rPr lang="sv-SE" sz="1400"/>
              <a:t>single character</a:t>
            </a:r>
            <a:endParaRPr sz="1400"/>
          </a:p>
          <a:p>
            <a:pPr indent="-317500" lvl="1" marL="914400" rtl="0" algn="l">
              <a:spcBef>
                <a:spcPts val="500"/>
              </a:spcBef>
              <a:spcAft>
                <a:spcPts val="0"/>
              </a:spcAft>
              <a:buSzPts val="1400"/>
              <a:buChar char="•"/>
            </a:pPr>
            <a:r>
              <a:rPr lang="sv-SE" sz="1400"/>
              <a:t>many characters</a:t>
            </a:r>
            <a:endParaRPr sz="1400"/>
          </a:p>
          <a:p>
            <a:pPr indent="-317500" lvl="1" marL="914400" rtl="0" algn="l">
              <a:spcBef>
                <a:spcPts val="500"/>
              </a:spcBef>
              <a:spcAft>
                <a:spcPts val="0"/>
              </a:spcAft>
              <a:buSzPts val="1400"/>
              <a:buChar char="•"/>
            </a:pPr>
            <a:r>
              <a:rPr lang="sv-SE" sz="1400"/>
              <a:t>longer than any line in the file</a:t>
            </a:r>
            <a:endParaRPr sz="1400"/>
          </a:p>
          <a:p>
            <a:pPr indent="-317500" lvl="0" marL="457200" rtl="0" algn="l">
              <a:spcBef>
                <a:spcPts val="0"/>
              </a:spcBef>
              <a:spcAft>
                <a:spcPts val="0"/>
              </a:spcAft>
              <a:buSzPts val="1400"/>
              <a:buChar char="•"/>
            </a:pPr>
            <a:r>
              <a:rPr lang="sv-SE" sz="1400"/>
              <a:t>Quoting:</a:t>
            </a:r>
            <a:endParaRPr sz="1400"/>
          </a:p>
          <a:p>
            <a:pPr indent="-317500" lvl="1" marL="914400" rtl="0" algn="l">
              <a:spcBef>
                <a:spcPts val="500"/>
              </a:spcBef>
              <a:spcAft>
                <a:spcPts val="0"/>
              </a:spcAft>
              <a:buSzPts val="1400"/>
              <a:buChar char="•"/>
            </a:pPr>
            <a:r>
              <a:rPr lang="sv-SE" sz="1400"/>
              <a:t>pattern has no quotes</a:t>
            </a:r>
            <a:endParaRPr sz="1400"/>
          </a:p>
          <a:p>
            <a:pPr indent="-317500" lvl="1" marL="914400" rtl="0" algn="l">
              <a:spcBef>
                <a:spcPts val="500"/>
              </a:spcBef>
              <a:spcAft>
                <a:spcPts val="0"/>
              </a:spcAft>
              <a:buSzPts val="1400"/>
              <a:buChar char="•"/>
            </a:pPr>
            <a:r>
              <a:rPr lang="sv-SE" sz="1400"/>
              <a:t>pattern has proper quotes</a:t>
            </a:r>
            <a:endParaRPr sz="1400"/>
          </a:p>
          <a:p>
            <a:pPr indent="-317500" lvl="1" marL="914400" rtl="0" algn="l">
              <a:spcBef>
                <a:spcPts val="500"/>
              </a:spcBef>
              <a:spcAft>
                <a:spcPts val="0"/>
              </a:spcAft>
              <a:buSzPts val="1400"/>
              <a:buChar char="•"/>
            </a:pPr>
            <a:r>
              <a:rPr lang="sv-SE" sz="1400"/>
              <a:t>pattern has improper quotes (only one “)</a:t>
            </a:r>
            <a:endParaRPr sz="1400"/>
          </a:p>
          <a:p>
            <a:pPr indent="-317500" lvl="0" marL="457200" rtl="0" algn="l">
              <a:spcBef>
                <a:spcPts val="1000"/>
              </a:spcBef>
              <a:spcAft>
                <a:spcPts val="0"/>
              </a:spcAft>
              <a:buSzPts val="1400"/>
              <a:buChar char="•"/>
            </a:pPr>
            <a:r>
              <a:rPr lang="sv-SE" sz="1400"/>
              <a:t>Embedded spaces:</a:t>
            </a:r>
            <a:endParaRPr sz="1400"/>
          </a:p>
          <a:p>
            <a:pPr indent="-317500" lvl="1" marL="914400" rtl="0" algn="l">
              <a:spcBef>
                <a:spcPts val="500"/>
              </a:spcBef>
              <a:spcAft>
                <a:spcPts val="0"/>
              </a:spcAft>
              <a:buSzPts val="1400"/>
              <a:buChar char="•"/>
            </a:pPr>
            <a:r>
              <a:rPr lang="sv-SE" sz="1400"/>
              <a:t>No spaces </a:t>
            </a:r>
            <a:endParaRPr sz="1400"/>
          </a:p>
          <a:p>
            <a:pPr indent="-317500" lvl="1" marL="914400" rtl="0" algn="l">
              <a:spcBef>
                <a:spcPts val="500"/>
              </a:spcBef>
              <a:spcAft>
                <a:spcPts val="0"/>
              </a:spcAft>
              <a:buSzPts val="1400"/>
              <a:buChar char="•"/>
            </a:pPr>
            <a:r>
              <a:rPr lang="sv-SE" sz="1400"/>
              <a:t>One space</a:t>
            </a:r>
            <a:endParaRPr sz="1400"/>
          </a:p>
          <a:p>
            <a:pPr indent="-317500" lvl="1" marL="914400" rtl="0" algn="l">
              <a:spcBef>
                <a:spcPts val="500"/>
              </a:spcBef>
              <a:spcAft>
                <a:spcPts val="0"/>
              </a:spcAft>
              <a:buSzPts val="1400"/>
              <a:buChar char="•"/>
            </a:pPr>
            <a:r>
              <a:rPr lang="sv-SE" sz="1400"/>
              <a:t>Several spaces </a:t>
            </a:r>
            <a:endParaRPr sz="1400"/>
          </a:p>
        </p:txBody>
      </p:sp>
      <p:sp>
        <p:nvSpPr>
          <p:cNvPr id="380" name="Google Shape;380;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1" name="Google Shape;381;p48"/>
          <p:cNvSpPr txBox="1"/>
          <p:nvPr>
            <p:ph idx="1" type="body"/>
          </p:nvPr>
        </p:nvSpPr>
        <p:spPr>
          <a:xfrm>
            <a:off x="4652700" y="1839800"/>
            <a:ext cx="4159500" cy="279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File name:    </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Existing file name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no file with this name</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Number of occurrence of pattern in file: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None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exactly one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more than one</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Pattern occurrences on any single line line: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One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more than one</a:t>
            </a:r>
            <a:endParaRPr>
              <a:solidFill>
                <a:schemeClr val="dk1"/>
              </a:solidFill>
            </a:endParaRPr>
          </a:p>
        </p:txBody>
      </p:sp>
      <p:sp>
        <p:nvSpPr>
          <p:cNvPr id="382" name="Google Shape;382;p48"/>
          <p:cNvSpPr/>
          <p:nvPr/>
        </p:nvSpPr>
        <p:spPr>
          <a:xfrm>
            <a:off x="3392675" y="1339400"/>
            <a:ext cx="5083500" cy="44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400"/>
              <a:t>(2</a:t>
            </a:r>
            <a:r>
              <a:rPr b="1" baseline="30000" lang="sv-SE" sz="2400"/>
              <a:t>2</a:t>
            </a:r>
            <a:r>
              <a:rPr b="1" lang="sv-SE" sz="2400"/>
              <a:t>*3</a:t>
            </a:r>
            <a:r>
              <a:rPr b="1" baseline="30000" lang="sv-SE" sz="2400"/>
              <a:t>3</a:t>
            </a:r>
            <a:r>
              <a:rPr b="1" lang="sv-SE" sz="2400"/>
              <a:t>*4</a:t>
            </a:r>
            <a:r>
              <a:rPr b="1" baseline="30000" lang="sv-SE" sz="2400"/>
              <a:t>1</a:t>
            </a:r>
            <a:r>
              <a:rPr b="1" lang="sv-SE" sz="2400"/>
              <a:t>) = 108 test specifications</a:t>
            </a:r>
            <a:endParaRPr b="1"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ERROR and SINGLE Constraints</a:t>
            </a:r>
            <a:endParaRPr/>
          </a:p>
        </p:txBody>
      </p:sp>
      <p:sp>
        <p:nvSpPr>
          <p:cNvPr id="388" name="Google Shape;388;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9" name="Google Shape;389;p49"/>
          <p:cNvSpPr txBox="1"/>
          <p:nvPr>
            <p:ph idx="1" type="body"/>
          </p:nvPr>
        </p:nvSpPr>
        <p:spPr>
          <a:xfrm>
            <a:off x="468900" y="1282400"/>
            <a:ext cx="4301100" cy="34803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sv-SE" sz="1400"/>
              <a:t>Pattern size:</a:t>
            </a:r>
            <a:endParaRPr sz="1400"/>
          </a:p>
          <a:p>
            <a:pPr indent="-317500" lvl="1" marL="914400" rtl="0" algn="l">
              <a:spcBef>
                <a:spcPts val="500"/>
              </a:spcBef>
              <a:spcAft>
                <a:spcPts val="0"/>
              </a:spcAft>
              <a:buSzPts val="1400"/>
              <a:buChar char="•"/>
            </a:pPr>
            <a:r>
              <a:rPr lang="sv-SE" sz="1400"/>
              <a:t>Empty</a:t>
            </a:r>
            <a:endParaRPr b="1" sz="1400"/>
          </a:p>
          <a:p>
            <a:pPr indent="-317500" lvl="1" marL="914400" rtl="0" algn="l">
              <a:spcBef>
                <a:spcPts val="500"/>
              </a:spcBef>
              <a:spcAft>
                <a:spcPts val="0"/>
              </a:spcAft>
              <a:buSzPts val="1400"/>
              <a:buChar char="•"/>
            </a:pPr>
            <a:r>
              <a:rPr lang="sv-SE" sz="1400"/>
              <a:t>single character</a:t>
            </a:r>
            <a:endParaRPr sz="1400"/>
          </a:p>
          <a:p>
            <a:pPr indent="-317500" lvl="1" marL="914400" rtl="0" algn="l">
              <a:spcBef>
                <a:spcPts val="500"/>
              </a:spcBef>
              <a:spcAft>
                <a:spcPts val="0"/>
              </a:spcAft>
              <a:buSzPts val="1400"/>
              <a:buChar char="•"/>
            </a:pPr>
            <a:r>
              <a:rPr lang="sv-SE" sz="1400"/>
              <a:t>many character</a:t>
            </a:r>
            <a:endParaRPr sz="1400"/>
          </a:p>
          <a:p>
            <a:pPr indent="-317500" lvl="1" marL="914400" rtl="0" algn="l">
              <a:spcBef>
                <a:spcPts val="500"/>
              </a:spcBef>
              <a:spcAft>
                <a:spcPts val="0"/>
              </a:spcAft>
              <a:buSzPts val="1400"/>
              <a:buChar char="•"/>
            </a:pPr>
            <a:r>
              <a:rPr lang="sv-SE" sz="1400"/>
              <a:t>longer than any line in the file</a:t>
            </a:r>
            <a:endParaRPr sz="1400"/>
          </a:p>
          <a:p>
            <a:pPr indent="-317500" lvl="0" marL="457200" rtl="0" algn="l">
              <a:spcBef>
                <a:spcPts val="0"/>
              </a:spcBef>
              <a:spcAft>
                <a:spcPts val="0"/>
              </a:spcAft>
              <a:buSzPts val="1400"/>
              <a:buChar char="•"/>
            </a:pPr>
            <a:r>
              <a:rPr lang="sv-SE" sz="1400"/>
              <a:t>Quoting:</a:t>
            </a:r>
            <a:endParaRPr sz="1400"/>
          </a:p>
          <a:p>
            <a:pPr indent="-317500" lvl="1" marL="914400" rtl="0" algn="l">
              <a:spcBef>
                <a:spcPts val="500"/>
              </a:spcBef>
              <a:spcAft>
                <a:spcPts val="0"/>
              </a:spcAft>
              <a:buSzPts val="1400"/>
              <a:buChar char="•"/>
            </a:pPr>
            <a:r>
              <a:rPr lang="sv-SE" sz="1400"/>
              <a:t>pattern has no quotes</a:t>
            </a:r>
            <a:endParaRPr sz="1400"/>
          </a:p>
          <a:p>
            <a:pPr indent="-317500" lvl="1" marL="914400" rtl="0" algn="l">
              <a:spcBef>
                <a:spcPts val="500"/>
              </a:spcBef>
              <a:spcAft>
                <a:spcPts val="0"/>
              </a:spcAft>
              <a:buSzPts val="1400"/>
              <a:buChar char="•"/>
            </a:pPr>
            <a:r>
              <a:rPr lang="sv-SE" sz="1400"/>
              <a:t>pattern has proper quotes</a:t>
            </a:r>
            <a:endParaRPr sz="1400"/>
          </a:p>
          <a:p>
            <a:pPr indent="-317500" lvl="1" marL="914400" rtl="0" algn="l">
              <a:spcBef>
                <a:spcPts val="500"/>
              </a:spcBef>
              <a:spcAft>
                <a:spcPts val="0"/>
              </a:spcAft>
              <a:buSzPts val="1400"/>
              <a:buChar char="•"/>
            </a:pPr>
            <a:r>
              <a:rPr lang="sv-SE" sz="1400"/>
              <a:t>pattern has improper quotes (only one “)</a:t>
            </a:r>
            <a:endParaRPr sz="1400"/>
          </a:p>
          <a:p>
            <a:pPr indent="-317500" lvl="0" marL="457200" rtl="0" algn="l">
              <a:spcBef>
                <a:spcPts val="1000"/>
              </a:spcBef>
              <a:spcAft>
                <a:spcPts val="0"/>
              </a:spcAft>
              <a:buSzPts val="1400"/>
              <a:buChar char="•"/>
            </a:pPr>
            <a:r>
              <a:rPr lang="sv-SE" sz="1400"/>
              <a:t>Embedded spaces:</a:t>
            </a:r>
            <a:endParaRPr sz="1400"/>
          </a:p>
          <a:p>
            <a:pPr indent="-317500" lvl="1" marL="914400" rtl="0" algn="l">
              <a:spcBef>
                <a:spcPts val="500"/>
              </a:spcBef>
              <a:spcAft>
                <a:spcPts val="0"/>
              </a:spcAft>
              <a:buSzPts val="1400"/>
              <a:buChar char="•"/>
            </a:pPr>
            <a:r>
              <a:rPr lang="sv-SE" sz="1400"/>
              <a:t>No spaces </a:t>
            </a:r>
            <a:endParaRPr sz="1400"/>
          </a:p>
          <a:p>
            <a:pPr indent="-317500" lvl="1" marL="914400" rtl="0" algn="l">
              <a:spcBef>
                <a:spcPts val="500"/>
              </a:spcBef>
              <a:spcAft>
                <a:spcPts val="0"/>
              </a:spcAft>
              <a:buSzPts val="1400"/>
              <a:buChar char="•"/>
            </a:pPr>
            <a:r>
              <a:rPr lang="sv-SE" sz="1400"/>
              <a:t>One space</a:t>
            </a:r>
            <a:endParaRPr sz="1400"/>
          </a:p>
          <a:p>
            <a:pPr indent="-317500" lvl="1" marL="914400" rtl="0" algn="l">
              <a:spcBef>
                <a:spcPts val="500"/>
              </a:spcBef>
              <a:spcAft>
                <a:spcPts val="0"/>
              </a:spcAft>
              <a:buSzPts val="1400"/>
              <a:buChar char="•"/>
            </a:pPr>
            <a:r>
              <a:rPr lang="sv-SE" sz="1400"/>
              <a:t>Several spaces </a:t>
            </a:r>
            <a:endParaRPr sz="1400"/>
          </a:p>
        </p:txBody>
      </p:sp>
      <p:sp>
        <p:nvSpPr>
          <p:cNvPr id="390" name="Google Shape;390;p49"/>
          <p:cNvSpPr txBox="1"/>
          <p:nvPr>
            <p:ph idx="10" type="dt"/>
          </p:nvPr>
        </p:nvSpPr>
        <p:spPr>
          <a:xfrm>
            <a:off x="468890" y="4935625"/>
            <a:ext cx="2133600" cy="20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sv-SE"/>
              <a:t>‹#›</a:t>
            </a:fld>
            <a:endParaRPr/>
          </a:p>
        </p:txBody>
      </p:sp>
      <p:sp>
        <p:nvSpPr>
          <p:cNvPr id="391" name="Google Shape;391;p49"/>
          <p:cNvSpPr txBox="1"/>
          <p:nvPr>
            <p:ph idx="1" type="body"/>
          </p:nvPr>
        </p:nvSpPr>
        <p:spPr>
          <a:xfrm>
            <a:off x="4692275" y="900130"/>
            <a:ext cx="3994500" cy="386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sv-SE"/>
              <a:t>File name:    </a:t>
            </a:r>
            <a:endParaRPr/>
          </a:p>
          <a:p>
            <a:pPr indent="-317500" lvl="1" marL="914400" rtl="0" algn="l">
              <a:spcBef>
                <a:spcPts val="0"/>
              </a:spcBef>
              <a:spcAft>
                <a:spcPts val="0"/>
              </a:spcAft>
              <a:buSzPts val="1400"/>
              <a:buChar char="○"/>
            </a:pPr>
            <a:r>
              <a:rPr lang="sv-SE"/>
              <a:t>Existing file name</a:t>
            </a:r>
            <a:endParaRPr/>
          </a:p>
          <a:p>
            <a:pPr indent="-317500" lvl="1" marL="914400" rtl="0" algn="l">
              <a:spcBef>
                <a:spcPts val="0"/>
              </a:spcBef>
              <a:spcAft>
                <a:spcPts val="0"/>
              </a:spcAft>
              <a:buSzPts val="1400"/>
              <a:buChar char="○"/>
            </a:pPr>
            <a:r>
              <a:rPr lang="sv-SE"/>
              <a:t>no file with this name</a:t>
            </a:r>
            <a:endParaRPr/>
          </a:p>
          <a:p>
            <a:pPr indent="-317500" lvl="0" marL="457200" rtl="0" algn="l">
              <a:spcBef>
                <a:spcPts val="0"/>
              </a:spcBef>
              <a:spcAft>
                <a:spcPts val="0"/>
              </a:spcAft>
              <a:buSzPts val="1400"/>
              <a:buChar char="●"/>
            </a:pPr>
            <a:r>
              <a:rPr lang="sv-SE"/>
              <a:t>Number of occurrence of pattern in file:</a:t>
            </a:r>
            <a:endParaRPr/>
          </a:p>
          <a:p>
            <a:pPr indent="-317500" lvl="1" marL="914400" rtl="0" algn="l">
              <a:spcBef>
                <a:spcPts val="0"/>
              </a:spcBef>
              <a:spcAft>
                <a:spcPts val="0"/>
              </a:spcAft>
              <a:buSzPts val="1400"/>
              <a:buChar char="○"/>
            </a:pPr>
            <a:r>
              <a:rPr lang="sv-SE"/>
              <a:t>None</a:t>
            </a:r>
            <a:endParaRPr/>
          </a:p>
          <a:p>
            <a:pPr indent="-317500" lvl="1" marL="914400" rtl="0" algn="l">
              <a:spcBef>
                <a:spcPts val="0"/>
              </a:spcBef>
              <a:spcAft>
                <a:spcPts val="0"/>
              </a:spcAft>
              <a:buSzPts val="1400"/>
              <a:buChar char="○"/>
            </a:pPr>
            <a:r>
              <a:rPr lang="sv-SE"/>
              <a:t>exactly one</a:t>
            </a:r>
            <a:endParaRPr/>
          </a:p>
          <a:p>
            <a:pPr indent="-317500" lvl="1" marL="914400" rtl="0" algn="l">
              <a:spcBef>
                <a:spcPts val="0"/>
              </a:spcBef>
              <a:spcAft>
                <a:spcPts val="0"/>
              </a:spcAft>
              <a:buSzPts val="1400"/>
              <a:buChar char="○"/>
            </a:pPr>
            <a:r>
              <a:rPr lang="sv-SE"/>
              <a:t>more than one</a:t>
            </a:r>
            <a:endParaRPr/>
          </a:p>
          <a:p>
            <a:pPr indent="-317500" lvl="0" marL="457200" rtl="0" algn="l">
              <a:spcBef>
                <a:spcPts val="0"/>
              </a:spcBef>
              <a:spcAft>
                <a:spcPts val="0"/>
              </a:spcAft>
              <a:buSzPts val="1400"/>
              <a:buChar char="●"/>
            </a:pPr>
            <a:r>
              <a:rPr lang="sv-SE"/>
              <a:t>Pattern occurrences on target line:</a:t>
            </a:r>
            <a:endParaRPr/>
          </a:p>
          <a:p>
            <a:pPr indent="-317500" lvl="1" marL="914400" rtl="0" algn="l">
              <a:spcBef>
                <a:spcPts val="0"/>
              </a:spcBef>
              <a:spcAft>
                <a:spcPts val="0"/>
              </a:spcAft>
              <a:buSzPts val="1400"/>
              <a:buChar char="○"/>
            </a:pPr>
            <a:r>
              <a:rPr lang="sv-SE"/>
              <a:t>One</a:t>
            </a:r>
            <a:endParaRPr/>
          </a:p>
          <a:p>
            <a:pPr indent="-317500" lvl="1" marL="914400" rtl="0" algn="l">
              <a:spcBef>
                <a:spcPts val="0"/>
              </a:spcBef>
              <a:spcAft>
                <a:spcPts val="0"/>
              </a:spcAft>
              <a:buSzPts val="1400"/>
              <a:buChar char="○"/>
            </a:pPr>
            <a:r>
              <a:rPr lang="sv-SE"/>
              <a:t>more than one</a:t>
            </a:r>
            <a:endParaRPr/>
          </a:p>
        </p:txBody>
      </p:sp>
      <p:sp>
        <p:nvSpPr>
          <p:cNvPr id="392" name="Google Shape;392;p49"/>
          <p:cNvSpPr txBox="1"/>
          <p:nvPr/>
        </p:nvSpPr>
        <p:spPr>
          <a:xfrm>
            <a:off x="316600" y="237134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93" name="Google Shape;393;p49"/>
          <p:cNvSpPr txBox="1"/>
          <p:nvPr/>
        </p:nvSpPr>
        <p:spPr>
          <a:xfrm>
            <a:off x="316600" y="3342972"/>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94" name="Google Shape;394;p49"/>
          <p:cNvSpPr txBox="1"/>
          <p:nvPr/>
        </p:nvSpPr>
        <p:spPr>
          <a:xfrm>
            <a:off x="7388100" y="2224744"/>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95" name="Google Shape;395;p49"/>
          <p:cNvSpPr txBox="1"/>
          <p:nvPr/>
        </p:nvSpPr>
        <p:spPr>
          <a:xfrm>
            <a:off x="6970650" y="3668713"/>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96" name="Google Shape;396;p49"/>
          <p:cNvSpPr txBox="1"/>
          <p:nvPr/>
        </p:nvSpPr>
        <p:spPr>
          <a:xfrm>
            <a:off x="6624825" y="2868628"/>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97" name="Google Shape;397;p49"/>
          <p:cNvSpPr/>
          <p:nvPr/>
        </p:nvSpPr>
        <p:spPr>
          <a:xfrm>
            <a:off x="3733950" y="1184850"/>
            <a:ext cx="5231400" cy="45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2000"/>
              <a:t>4 (error) + 2 (single) + (1</a:t>
            </a:r>
            <a:r>
              <a:rPr b="1" baseline="30000" lang="sv-SE" sz="2000"/>
              <a:t>2</a:t>
            </a:r>
            <a:r>
              <a:rPr b="1" lang="sv-SE" sz="2000"/>
              <a:t>*2</a:t>
            </a:r>
            <a:r>
              <a:rPr b="1" baseline="30000" lang="sv-SE" sz="2000"/>
              <a:t>3</a:t>
            </a:r>
            <a:r>
              <a:rPr b="1" lang="sv-SE" sz="2000"/>
              <a:t>*3</a:t>
            </a:r>
            <a:r>
              <a:rPr b="1" baseline="30000" lang="sv-SE" sz="2000"/>
              <a:t>1</a:t>
            </a:r>
            <a:r>
              <a:rPr b="1" lang="sv-SE" sz="2000"/>
              <a:t>) = 30</a:t>
            </a:r>
            <a:endParaRPr b="1" sz="2000"/>
          </a:p>
        </p:txBody>
      </p:sp>
      <p:sp>
        <p:nvSpPr>
          <p:cNvPr id="398" name="Google Shape;398;p49"/>
          <p:cNvSpPr txBox="1"/>
          <p:nvPr/>
        </p:nvSpPr>
        <p:spPr>
          <a:xfrm>
            <a:off x="316600" y="160559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
                                        <p:tgtEl>
                                          <p:spTgt spid="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IF</a:t>
            </a:r>
            <a:r>
              <a:rPr lang="sv-SE"/>
              <a:t> Constraints</a:t>
            </a:r>
            <a:endParaRPr/>
          </a:p>
        </p:txBody>
      </p:sp>
      <p:sp>
        <p:nvSpPr>
          <p:cNvPr id="404" name="Google Shape;404;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405" name="Google Shape;405;p50"/>
          <p:cNvSpPr txBox="1"/>
          <p:nvPr>
            <p:ph idx="1" type="body"/>
          </p:nvPr>
        </p:nvSpPr>
        <p:spPr>
          <a:xfrm>
            <a:off x="468900" y="1282400"/>
            <a:ext cx="4301100" cy="34803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sv-SE" sz="1400"/>
              <a:t>Pattern size:</a:t>
            </a:r>
            <a:endParaRPr sz="1400"/>
          </a:p>
          <a:p>
            <a:pPr indent="-317500" lvl="1" marL="914400" rtl="0" algn="l">
              <a:spcBef>
                <a:spcPts val="500"/>
              </a:spcBef>
              <a:spcAft>
                <a:spcPts val="0"/>
              </a:spcAft>
              <a:buSzPts val="1400"/>
              <a:buChar char="•"/>
            </a:pPr>
            <a:r>
              <a:rPr lang="sv-SE" sz="1400"/>
              <a:t>Empty</a:t>
            </a:r>
            <a:endParaRPr b="1" sz="1400"/>
          </a:p>
          <a:p>
            <a:pPr indent="-317500" lvl="1" marL="914400" rtl="0" algn="l">
              <a:spcBef>
                <a:spcPts val="500"/>
              </a:spcBef>
              <a:spcAft>
                <a:spcPts val="0"/>
              </a:spcAft>
              <a:buSzPts val="1400"/>
              <a:buChar char="•"/>
            </a:pPr>
            <a:r>
              <a:rPr lang="sv-SE" sz="1400"/>
              <a:t>single character</a:t>
            </a:r>
            <a:endParaRPr sz="1400"/>
          </a:p>
          <a:p>
            <a:pPr indent="-317500" lvl="1" marL="914400" rtl="0" algn="l">
              <a:spcBef>
                <a:spcPts val="500"/>
              </a:spcBef>
              <a:spcAft>
                <a:spcPts val="0"/>
              </a:spcAft>
              <a:buSzPts val="1400"/>
              <a:buChar char="•"/>
            </a:pPr>
            <a:r>
              <a:rPr lang="sv-SE" sz="1400"/>
              <a:t>many character</a:t>
            </a:r>
            <a:endParaRPr sz="1400"/>
          </a:p>
          <a:p>
            <a:pPr indent="-317500" lvl="1" marL="914400" rtl="0" algn="l">
              <a:spcBef>
                <a:spcPts val="500"/>
              </a:spcBef>
              <a:spcAft>
                <a:spcPts val="0"/>
              </a:spcAft>
              <a:buSzPts val="1400"/>
              <a:buChar char="•"/>
            </a:pPr>
            <a:r>
              <a:rPr lang="sv-SE" sz="1400"/>
              <a:t>longer than any line in the file</a:t>
            </a:r>
            <a:endParaRPr sz="1400"/>
          </a:p>
          <a:p>
            <a:pPr indent="-317500" lvl="0" marL="457200" rtl="0" algn="l">
              <a:spcBef>
                <a:spcPts val="0"/>
              </a:spcBef>
              <a:spcAft>
                <a:spcPts val="0"/>
              </a:spcAft>
              <a:buSzPts val="1400"/>
              <a:buChar char="•"/>
            </a:pPr>
            <a:r>
              <a:rPr lang="sv-SE" sz="1400"/>
              <a:t>Quoting:</a:t>
            </a:r>
            <a:endParaRPr sz="1400"/>
          </a:p>
          <a:p>
            <a:pPr indent="-317500" lvl="1" marL="914400" rtl="0" algn="l">
              <a:spcBef>
                <a:spcPts val="500"/>
              </a:spcBef>
              <a:spcAft>
                <a:spcPts val="0"/>
              </a:spcAft>
              <a:buSzPts val="1400"/>
              <a:buChar char="•"/>
            </a:pPr>
            <a:r>
              <a:rPr lang="sv-SE" sz="1400"/>
              <a:t>pattern has no quotes</a:t>
            </a:r>
            <a:endParaRPr sz="1400"/>
          </a:p>
          <a:p>
            <a:pPr indent="-317500" lvl="1" marL="914400" rtl="0" algn="l">
              <a:spcBef>
                <a:spcPts val="500"/>
              </a:spcBef>
              <a:spcAft>
                <a:spcPts val="0"/>
              </a:spcAft>
              <a:buSzPts val="1400"/>
              <a:buChar char="•"/>
            </a:pPr>
            <a:r>
              <a:rPr lang="sv-SE" sz="1400"/>
              <a:t>pattern has proper quotes</a:t>
            </a:r>
            <a:endParaRPr sz="1400"/>
          </a:p>
          <a:p>
            <a:pPr indent="-317500" lvl="1" marL="914400" rtl="0" algn="l">
              <a:spcBef>
                <a:spcPts val="500"/>
              </a:spcBef>
              <a:spcAft>
                <a:spcPts val="0"/>
              </a:spcAft>
              <a:buSzPts val="1400"/>
              <a:buChar char="•"/>
            </a:pPr>
            <a:r>
              <a:rPr lang="sv-SE" sz="1400"/>
              <a:t>pattern has improper quotes (only one “)</a:t>
            </a:r>
            <a:endParaRPr sz="1400"/>
          </a:p>
          <a:p>
            <a:pPr indent="-317500" lvl="0" marL="457200" rtl="0" algn="l">
              <a:spcBef>
                <a:spcPts val="1000"/>
              </a:spcBef>
              <a:spcAft>
                <a:spcPts val="0"/>
              </a:spcAft>
              <a:buSzPts val="1400"/>
              <a:buChar char="•"/>
            </a:pPr>
            <a:r>
              <a:rPr lang="sv-SE" sz="1400"/>
              <a:t>Embedded spaces:</a:t>
            </a:r>
            <a:endParaRPr sz="1400"/>
          </a:p>
          <a:p>
            <a:pPr indent="-317500" lvl="1" marL="914400" rtl="0" algn="l">
              <a:spcBef>
                <a:spcPts val="500"/>
              </a:spcBef>
              <a:spcAft>
                <a:spcPts val="0"/>
              </a:spcAft>
              <a:buSzPts val="1400"/>
              <a:buChar char="•"/>
            </a:pPr>
            <a:r>
              <a:rPr lang="sv-SE" sz="1400"/>
              <a:t>No spaces </a:t>
            </a:r>
            <a:endParaRPr sz="1400"/>
          </a:p>
          <a:p>
            <a:pPr indent="-317500" lvl="1" marL="914400" rtl="0" algn="l">
              <a:spcBef>
                <a:spcPts val="500"/>
              </a:spcBef>
              <a:spcAft>
                <a:spcPts val="0"/>
              </a:spcAft>
              <a:buSzPts val="1400"/>
              <a:buChar char="•"/>
            </a:pPr>
            <a:r>
              <a:rPr lang="sv-SE" sz="1400"/>
              <a:t>One space</a:t>
            </a:r>
            <a:endParaRPr sz="1400"/>
          </a:p>
          <a:p>
            <a:pPr indent="-317500" lvl="1" marL="914400" rtl="0" algn="l">
              <a:spcBef>
                <a:spcPts val="500"/>
              </a:spcBef>
              <a:spcAft>
                <a:spcPts val="0"/>
              </a:spcAft>
              <a:buSzPts val="1400"/>
              <a:buChar char="•"/>
            </a:pPr>
            <a:r>
              <a:rPr lang="sv-SE" sz="1400"/>
              <a:t>Several spaces </a:t>
            </a:r>
            <a:endParaRPr sz="1400"/>
          </a:p>
        </p:txBody>
      </p:sp>
      <p:sp>
        <p:nvSpPr>
          <p:cNvPr id="406" name="Google Shape;406;p50"/>
          <p:cNvSpPr txBox="1"/>
          <p:nvPr>
            <p:ph idx="10" type="dt"/>
          </p:nvPr>
        </p:nvSpPr>
        <p:spPr>
          <a:xfrm>
            <a:off x="468890" y="4935625"/>
            <a:ext cx="2133600" cy="20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sv-SE"/>
              <a:t>‹#›</a:t>
            </a:fld>
            <a:endParaRPr/>
          </a:p>
        </p:txBody>
      </p:sp>
      <p:sp>
        <p:nvSpPr>
          <p:cNvPr id="407" name="Google Shape;407;p50"/>
          <p:cNvSpPr txBox="1"/>
          <p:nvPr>
            <p:ph idx="1" type="body"/>
          </p:nvPr>
        </p:nvSpPr>
        <p:spPr>
          <a:xfrm>
            <a:off x="4692275" y="900130"/>
            <a:ext cx="3994500" cy="386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sv-SE"/>
              <a:t>File name:    </a:t>
            </a:r>
            <a:endParaRPr/>
          </a:p>
          <a:p>
            <a:pPr indent="-317500" lvl="1" marL="914400" rtl="0" algn="l">
              <a:spcBef>
                <a:spcPts val="0"/>
              </a:spcBef>
              <a:spcAft>
                <a:spcPts val="0"/>
              </a:spcAft>
              <a:buSzPts val="1400"/>
              <a:buChar char="○"/>
            </a:pPr>
            <a:r>
              <a:rPr lang="sv-SE"/>
              <a:t>Existing file name</a:t>
            </a:r>
            <a:endParaRPr/>
          </a:p>
          <a:p>
            <a:pPr indent="-317500" lvl="1" marL="914400" rtl="0" algn="l">
              <a:spcBef>
                <a:spcPts val="0"/>
              </a:spcBef>
              <a:spcAft>
                <a:spcPts val="0"/>
              </a:spcAft>
              <a:buSzPts val="1400"/>
              <a:buChar char="○"/>
            </a:pPr>
            <a:r>
              <a:rPr lang="sv-SE"/>
              <a:t>no file with this name</a:t>
            </a:r>
            <a:endParaRPr/>
          </a:p>
          <a:p>
            <a:pPr indent="-317500" lvl="0" marL="457200" rtl="0" algn="l">
              <a:spcBef>
                <a:spcPts val="0"/>
              </a:spcBef>
              <a:spcAft>
                <a:spcPts val="0"/>
              </a:spcAft>
              <a:buSzPts val="1400"/>
              <a:buChar char="●"/>
            </a:pPr>
            <a:r>
              <a:rPr lang="sv-SE"/>
              <a:t>Number of occurrence of pattern in file:</a:t>
            </a:r>
            <a:endParaRPr/>
          </a:p>
          <a:p>
            <a:pPr indent="-317500" lvl="1" marL="914400" rtl="0" algn="l">
              <a:spcBef>
                <a:spcPts val="0"/>
              </a:spcBef>
              <a:spcAft>
                <a:spcPts val="0"/>
              </a:spcAft>
              <a:buSzPts val="1400"/>
              <a:buChar char="○"/>
            </a:pPr>
            <a:r>
              <a:rPr lang="sv-SE"/>
              <a:t>None</a:t>
            </a:r>
            <a:endParaRPr/>
          </a:p>
          <a:p>
            <a:pPr indent="-317500" lvl="1" marL="914400" rtl="0" algn="l">
              <a:spcBef>
                <a:spcPts val="0"/>
              </a:spcBef>
              <a:spcAft>
                <a:spcPts val="0"/>
              </a:spcAft>
              <a:buSzPts val="1400"/>
              <a:buChar char="○"/>
            </a:pPr>
            <a:r>
              <a:rPr lang="sv-SE"/>
              <a:t>exactly one</a:t>
            </a:r>
            <a:endParaRPr/>
          </a:p>
          <a:p>
            <a:pPr indent="-317500" lvl="1" marL="914400" rtl="0" algn="l">
              <a:spcBef>
                <a:spcPts val="0"/>
              </a:spcBef>
              <a:spcAft>
                <a:spcPts val="0"/>
              </a:spcAft>
              <a:buSzPts val="1400"/>
              <a:buChar char="○"/>
            </a:pPr>
            <a:r>
              <a:rPr lang="sv-SE"/>
              <a:t>more than one</a:t>
            </a:r>
            <a:endParaRPr/>
          </a:p>
          <a:p>
            <a:pPr indent="-317500" lvl="0" marL="457200" rtl="0" algn="l">
              <a:spcBef>
                <a:spcPts val="0"/>
              </a:spcBef>
              <a:spcAft>
                <a:spcPts val="0"/>
              </a:spcAft>
              <a:buSzPts val="1400"/>
              <a:buChar char="●"/>
            </a:pPr>
            <a:r>
              <a:rPr lang="sv-SE"/>
              <a:t>Pattern occurrences on target line:</a:t>
            </a:r>
            <a:endParaRPr/>
          </a:p>
          <a:p>
            <a:pPr indent="-317500" lvl="1" marL="914400" rtl="0" algn="l">
              <a:spcBef>
                <a:spcPts val="0"/>
              </a:spcBef>
              <a:spcAft>
                <a:spcPts val="0"/>
              </a:spcAft>
              <a:buSzPts val="1400"/>
              <a:buChar char="○"/>
            </a:pPr>
            <a:r>
              <a:rPr lang="sv-SE"/>
              <a:t>One</a:t>
            </a:r>
            <a:endParaRPr/>
          </a:p>
          <a:p>
            <a:pPr indent="-317500" lvl="1" marL="914400" rtl="0" algn="l">
              <a:spcBef>
                <a:spcPts val="0"/>
              </a:spcBef>
              <a:spcAft>
                <a:spcPts val="0"/>
              </a:spcAft>
              <a:buSzPts val="1400"/>
              <a:buChar char="○"/>
            </a:pPr>
            <a:r>
              <a:rPr lang="sv-SE"/>
              <a:t>more than one</a:t>
            </a:r>
            <a:endParaRPr/>
          </a:p>
        </p:txBody>
      </p:sp>
      <p:sp>
        <p:nvSpPr>
          <p:cNvPr id="408" name="Google Shape;408;p50"/>
          <p:cNvSpPr txBox="1"/>
          <p:nvPr/>
        </p:nvSpPr>
        <p:spPr>
          <a:xfrm>
            <a:off x="316600" y="237134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409" name="Google Shape;409;p50"/>
          <p:cNvSpPr txBox="1"/>
          <p:nvPr/>
        </p:nvSpPr>
        <p:spPr>
          <a:xfrm>
            <a:off x="316600" y="3342972"/>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410" name="Google Shape;410;p50"/>
          <p:cNvSpPr txBox="1"/>
          <p:nvPr/>
        </p:nvSpPr>
        <p:spPr>
          <a:xfrm>
            <a:off x="7388100" y="2224744"/>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411" name="Google Shape;411;p50"/>
          <p:cNvSpPr txBox="1"/>
          <p:nvPr/>
        </p:nvSpPr>
        <p:spPr>
          <a:xfrm>
            <a:off x="6970650" y="3668713"/>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412" name="Google Shape;412;p50"/>
          <p:cNvSpPr txBox="1"/>
          <p:nvPr/>
        </p:nvSpPr>
        <p:spPr>
          <a:xfrm>
            <a:off x="6624825" y="2868628"/>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413" name="Google Shape;413;p50"/>
          <p:cNvSpPr/>
          <p:nvPr/>
        </p:nvSpPr>
        <p:spPr>
          <a:xfrm>
            <a:off x="2856475" y="1184850"/>
            <a:ext cx="6108900" cy="62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2000"/>
              <a:t>4 (error) + 2 (single) + (1</a:t>
            </a:r>
            <a:r>
              <a:rPr b="1" baseline="30000" lang="sv-SE" sz="2000"/>
              <a:t>3</a:t>
            </a:r>
            <a:r>
              <a:rPr b="1" lang="sv-SE" sz="2000"/>
              <a:t>*2</a:t>
            </a:r>
            <a:r>
              <a:rPr b="1" baseline="30000" lang="sv-SE" sz="2000"/>
              <a:t>3</a:t>
            </a:r>
            <a:r>
              <a:rPr b="1" lang="sv-SE" sz="2000"/>
              <a:t>) (quoted = true)  </a:t>
            </a:r>
            <a:r>
              <a:rPr b="1" lang="sv-SE" sz="2000"/>
              <a:t>+ (1</a:t>
            </a:r>
            <a:r>
              <a:rPr b="1" baseline="30000" lang="sv-SE" sz="2000"/>
              <a:t>4</a:t>
            </a:r>
            <a:r>
              <a:rPr b="1" lang="sv-SE" sz="2000"/>
              <a:t>*2</a:t>
            </a:r>
            <a:r>
              <a:rPr b="1" baseline="30000" lang="sv-SE" sz="2000"/>
              <a:t>2</a:t>
            </a:r>
            <a:r>
              <a:rPr b="1" lang="sv-SE" sz="2000"/>
              <a:t>) (quoted = false) </a:t>
            </a:r>
            <a:r>
              <a:rPr b="1" lang="sv-SE" sz="2000"/>
              <a:t>= 18</a:t>
            </a:r>
            <a:endParaRPr b="1" sz="2000"/>
          </a:p>
        </p:txBody>
      </p:sp>
      <p:sp>
        <p:nvSpPr>
          <p:cNvPr id="414" name="Google Shape;414;p50"/>
          <p:cNvSpPr txBox="1"/>
          <p:nvPr/>
        </p:nvSpPr>
        <p:spPr>
          <a:xfrm>
            <a:off x="316600" y="160559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415" name="Google Shape;415;p50"/>
          <p:cNvSpPr txBox="1"/>
          <p:nvPr/>
        </p:nvSpPr>
        <p:spPr>
          <a:xfrm>
            <a:off x="0" y="3137100"/>
            <a:ext cx="13626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1100"/>
              <a:t>[property quoted]</a:t>
            </a:r>
            <a:endParaRPr b="1" sz="1100"/>
          </a:p>
        </p:txBody>
      </p:sp>
      <p:sp>
        <p:nvSpPr>
          <p:cNvPr id="416" name="Google Shape;416;p50"/>
          <p:cNvSpPr txBox="1"/>
          <p:nvPr/>
        </p:nvSpPr>
        <p:spPr>
          <a:xfrm>
            <a:off x="74675" y="4139300"/>
            <a:ext cx="14094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[if quoted]</a:t>
            </a:r>
            <a:endParaRPr b="1"/>
          </a:p>
        </p:txBody>
      </p:sp>
      <p:sp>
        <p:nvSpPr>
          <p:cNvPr id="417" name="Google Shape;417;p50"/>
          <p:cNvSpPr txBox="1"/>
          <p:nvPr/>
        </p:nvSpPr>
        <p:spPr>
          <a:xfrm>
            <a:off x="74675" y="4412050"/>
            <a:ext cx="14094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[if quoted]</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0" name="Google Shape;160;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Specifications</a:t>
            </a:r>
            <a:endParaRPr/>
          </a:p>
        </p:txBody>
      </p:sp>
      <p:sp>
        <p:nvSpPr>
          <p:cNvPr id="161" name="Google Shape;161;p24"/>
          <p:cNvSpPr txBox="1"/>
          <p:nvPr>
            <p:ph idx="1" type="body"/>
          </p:nvPr>
        </p:nvSpPr>
        <p:spPr>
          <a:xfrm>
            <a:off x="468900" y="1282400"/>
            <a:ext cx="5038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May end up with thousands of test specifications.</a:t>
            </a:r>
            <a:endParaRPr/>
          </a:p>
          <a:p>
            <a:pPr indent="-393700" lvl="0" marL="457200" rtl="0" algn="l">
              <a:spcBef>
                <a:spcPts val="1000"/>
              </a:spcBef>
              <a:spcAft>
                <a:spcPts val="0"/>
              </a:spcAft>
              <a:buSzPts val="2600"/>
              <a:buChar char="•"/>
            </a:pPr>
            <a:r>
              <a:rPr lang="sv-SE"/>
              <a:t>Which do you turn into concrete test cases?</a:t>
            </a:r>
            <a:endParaRPr/>
          </a:p>
          <a:p>
            <a:pPr indent="-368300" lvl="1" marL="914400" rtl="0" algn="l">
              <a:spcBef>
                <a:spcPts val="500"/>
              </a:spcBef>
              <a:spcAft>
                <a:spcPts val="0"/>
              </a:spcAft>
              <a:buSzPts val="2200"/>
              <a:buChar char="•"/>
            </a:pPr>
            <a:r>
              <a:rPr lang="sv-SE"/>
              <a:t>Filter impossible or redundant combinations of values.</a:t>
            </a:r>
            <a:endParaRPr/>
          </a:p>
          <a:p>
            <a:pPr indent="-368300" lvl="1" marL="914400" rtl="0" algn="l">
              <a:spcBef>
                <a:spcPts val="500"/>
              </a:spcBef>
              <a:spcAft>
                <a:spcPts val="0"/>
              </a:spcAft>
              <a:buSzPts val="2200"/>
              <a:buChar char="•"/>
            </a:pPr>
            <a:r>
              <a:rPr lang="sv-SE"/>
              <a:t>Try to capture all (2-way, 3-way, N-way) feature interactions.</a:t>
            </a:r>
            <a:endParaRPr/>
          </a:p>
        </p:txBody>
      </p:sp>
      <p:pic>
        <p:nvPicPr>
          <p:cNvPr id="162" name="Google Shape;162;p24"/>
          <p:cNvPicPr preferRelativeResize="0"/>
          <p:nvPr/>
        </p:nvPicPr>
        <p:blipFill>
          <a:blip r:embed="rId3">
            <a:alphaModFix/>
          </a:blip>
          <a:stretch>
            <a:fillRect/>
          </a:stretch>
        </p:blipFill>
        <p:spPr>
          <a:xfrm>
            <a:off x="5507400" y="1714850"/>
            <a:ext cx="3484200" cy="216518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4" name="Google Shape;424;p5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1" name="Google Shape;431;p52"/>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Combinatorial Interaction Testing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8" name="Google Shape;438;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Limiting Num. of Test Specifications</a:t>
            </a:r>
            <a:endParaRPr/>
          </a:p>
        </p:txBody>
      </p:sp>
      <p:sp>
        <p:nvSpPr>
          <p:cNvPr id="439" name="Google Shape;439;p53"/>
          <p:cNvSpPr txBox="1"/>
          <p:nvPr>
            <p:ph idx="1" type="body"/>
          </p:nvPr>
        </p:nvSpPr>
        <p:spPr>
          <a:xfrm>
            <a:off x="4571995" y="1282400"/>
            <a:ext cx="41148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Full set = 432 specifications</a:t>
            </a:r>
            <a:endParaRPr sz="2200"/>
          </a:p>
          <a:p>
            <a:pPr indent="-368300" lvl="0" marL="457200" rtl="0" algn="l">
              <a:spcBef>
                <a:spcPts val="1000"/>
              </a:spcBef>
              <a:spcAft>
                <a:spcPts val="0"/>
              </a:spcAft>
              <a:buSzPts val="2200"/>
              <a:buChar char="•"/>
            </a:pPr>
            <a:r>
              <a:rPr lang="sv-SE" sz="2200"/>
              <a:t>No natural IF, SINGLE, ERROR constraints for these features.</a:t>
            </a:r>
            <a:endParaRPr sz="2200"/>
          </a:p>
          <a:p>
            <a:pPr indent="-368300" lvl="0" marL="457200" rtl="0" algn="l">
              <a:spcBef>
                <a:spcPts val="1000"/>
              </a:spcBef>
              <a:spcAft>
                <a:spcPts val="0"/>
              </a:spcAft>
              <a:buSzPts val="2200"/>
              <a:buChar char="•"/>
            </a:pPr>
            <a:r>
              <a:rPr lang="sv-SE" sz="2200"/>
              <a:t>What is important to cover?</a:t>
            </a:r>
            <a:endParaRPr sz="2200"/>
          </a:p>
        </p:txBody>
      </p:sp>
      <p:graphicFrame>
        <p:nvGraphicFramePr>
          <p:cNvPr id="440" name="Google Shape;440;p53"/>
          <p:cNvGraphicFramePr/>
          <p:nvPr/>
        </p:nvGraphicFramePr>
        <p:xfrm>
          <a:off x="468900" y="1282400"/>
          <a:ext cx="3000000" cy="3000000"/>
        </p:xfrm>
        <a:graphic>
          <a:graphicData uri="http://schemas.openxmlformats.org/drawingml/2006/table">
            <a:tbl>
              <a:tblPr>
                <a:noFill/>
                <a:tableStyleId>{BEF19519-BCD9-4BDD-B9D8-26F7FD871FA4}</a:tableStyleId>
              </a:tblPr>
              <a:tblGrid>
                <a:gridCol w="1303725"/>
                <a:gridCol w="1303725"/>
                <a:gridCol w="1303725"/>
              </a:tblGrid>
              <a:tr h="289350">
                <a:tc>
                  <a:txBody>
                    <a:bodyPr/>
                    <a:lstStyle/>
                    <a:p>
                      <a:pPr indent="0" lvl="0" marL="0" rtl="0" algn="l">
                        <a:spcBef>
                          <a:spcPts val="0"/>
                        </a:spcBef>
                        <a:spcAft>
                          <a:spcPts val="0"/>
                        </a:spcAft>
                        <a:buNone/>
                      </a:pPr>
                      <a:r>
                        <a:rPr b="1" lang="sv-SE" sz="1000"/>
                        <a:t>Bandwidth</a:t>
                      </a:r>
                      <a:r>
                        <a:rPr b="1" lang="sv-SE" sz="1000"/>
                        <a:t> Mode</a:t>
                      </a:r>
                      <a:endParaRPr b="1" sz="1000"/>
                    </a:p>
                  </a:txBody>
                  <a:tcPr marT="91425" marB="91425" marR="91425" marL="91425"/>
                </a:tc>
                <a:tc>
                  <a:txBody>
                    <a:bodyPr/>
                    <a:lstStyle/>
                    <a:p>
                      <a:pPr indent="0" lvl="0" marL="0" rtl="0" algn="l">
                        <a:spcBef>
                          <a:spcPts val="0"/>
                        </a:spcBef>
                        <a:spcAft>
                          <a:spcPts val="0"/>
                        </a:spcAft>
                        <a:buNone/>
                      </a:pPr>
                      <a:r>
                        <a:rPr b="1" lang="sv-SE" sz="1000"/>
                        <a:t>Language</a:t>
                      </a:r>
                      <a:endParaRPr b="1" sz="1000"/>
                    </a:p>
                  </a:txBody>
                  <a:tcPr marT="91425" marB="91425" marR="91425" marL="91425"/>
                </a:tc>
                <a:tc>
                  <a:txBody>
                    <a:bodyPr/>
                    <a:lstStyle/>
                    <a:p>
                      <a:pPr indent="0" lvl="0" marL="0" rtl="0" algn="l">
                        <a:spcBef>
                          <a:spcPts val="0"/>
                        </a:spcBef>
                        <a:spcAft>
                          <a:spcPts val="0"/>
                        </a:spcAft>
                        <a:buNone/>
                      </a:pPr>
                      <a:r>
                        <a:rPr b="1" lang="sv-SE" sz="1000"/>
                        <a:t>Fonts</a:t>
                      </a:r>
                      <a:endParaRPr b="1" sz="1000"/>
                    </a:p>
                  </a:txBody>
                  <a:tcPr marT="91425" marB="91425" marR="91425" marL="91425"/>
                </a:tc>
              </a:tr>
              <a:tr h="289350">
                <a:tc>
                  <a:txBody>
                    <a:bodyPr/>
                    <a:lstStyle/>
                    <a:p>
                      <a:pPr indent="0" lvl="0" marL="0" rtl="0" algn="l">
                        <a:spcBef>
                          <a:spcPts val="0"/>
                        </a:spcBef>
                        <a:spcAft>
                          <a:spcPts val="0"/>
                        </a:spcAft>
                        <a:buNone/>
                      </a:pPr>
                      <a:r>
                        <a:rPr lang="sv-SE" sz="1000"/>
                        <a:t>Desktop Site</a:t>
                      </a:r>
                      <a:endParaRPr sz="1000"/>
                    </a:p>
                  </a:txBody>
                  <a:tcPr marT="91425" marB="91425" marR="91425" marL="91425"/>
                </a:tc>
                <a:tc>
                  <a:txBody>
                    <a:bodyPr/>
                    <a:lstStyle/>
                    <a:p>
                      <a:pPr indent="0" lvl="0" marL="0" rtl="0" algn="l">
                        <a:spcBef>
                          <a:spcPts val="0"/>
                        </a:spcBef>
                        <a:spcAft>
                          <a:spcPts val="0"/>
                        </a:spcAft>
                        <a:buNone/>
                      </a:pPr>
                      <a:r>
                        <a:rPr lang="sv-SE" sz="1000"/>
                        <a:t>English</a:t>
                      </a:r>
                      <a:endParaRPr sz="1000"/>
                    </a:p>
                  </a:txBody>
                  <a:tcPr marT="91425" marB="91425" marR="91425" marL="91425"/>
                </a:tc>
                <a:tc>
                  <a:txBody>
                    <a:bodyPr/>
                    <a:lstStyle/>
                    <a:p>
                      <a:pPr indent="0" lvl="0" marL="0" rtl="0" algn="l">
                        <a:spcBef>
                          <a:spcPts val="0"/>
                        </a:spcBef>
                        <a:spcAft>
                          <a:spcPts val="0"/>
                        </a:spcAft>
                        <a:buNone/>
                      </a:pPr>
                      <a:r>
                        <a:rPr lang="sv-SE" sz="1000"/>
                        <a:t>Standard</a:t>
                      </a:r>
                      <a:endParaRPr sz="1000"/>
                    </a:p>
                  </a:txBody>
                  <a:tcPr marT="91425" marB="91425" marR="91425" marL="91425"/>
                </a:tc>
              </a:tr>
              <a:tr h="289350">
                <a:tc>
                  <a:txBody>
                    <a:bodyPr/>
                    <a:lstStyle/>
                    <a:p>
                      <a:pPr indent="0" lvl="0" marL="0" rtl="0" algn="l">
                        <a:spcBef>
                          <a:spcPts val="0"/>
                        </a:spcBef>
                        <a:spcAft>
                          <a:spcPts val="0"/>
                        </a:spcAft>
                        <a:buNone/>
                      </a:pPr>
                      <a:r>
                        <a:rPr lang="sv-SE" sz="1000"/>
                        <a:t>Mobile Site</a:t>
                      </a:r>
                      <a:endParaRPr sz="1000"/>
                    </a:p>
                  </a:txBody>
                  <a:tcPr marT="91425" marB="91425" marR="91425" marL="91425"/>
                </a:tc>
                <a:tc>
                  <a:txBody>
                    <a:bodyPr/>
                    <a:lstStyle/>
                    <a:p>
                      <a:pPr indent="0" lvl="0" marL="0" rtl="0" algn="l">
                        <a:spcBef>
                          <a:spcPts val="0"/>
                        </a:spcBef>
                        <a:spcAft>
                          <a:spcPts val="0"/>
                        </a:spcAft>
                        <a:buNone/>
                      </a:pPr>
                      <a:r>
                        <a:rPr lang="sv-SE" sz="1000"/>
                        <a:t>French</a:t>
                      </a:r>
                      <a:endParaRPr sz="1000"/>
                    </a:p>
                  </a:txBody>
                  <a:tcPr marT="91425" marB="91425" marR="91425" marL="91425"/>
                </a:tc>
                <a:tc>
                  <a:txBody>
                    <a:bodyPr/>
                    <a:lstStyle/>
                    <a:p>
                      <a:pPr indent="0" lvl="0" marL="0" rtl="0" algn="l">
                        <a:spcBef>
                          <a:spcPts val="0"/>
                        </a:spcBef>
                        <a:spcAft>
                          <a:spcPts val="0"/>
                        </a:spcAft>
                        <a:buNone/>
                      </a:pPr>
                      <a:r>
                        <a:rPr lang="sv-SE" sz="1000"/>
                        <a:t>Open-Source</a:t>
                      </a:r>
                      <a:endParaRPr sz="1000"/>
                    </a:p>
                  </a:txBody>
                  <a:tcPr marT="91425" marB="91425" marR="91425" marL="91425"/>
                </a:tc>
              </a:tr>
              <a:tr h="289350">
                <a:tc>
                  <a:txBody>
                    <a:bodyPr/>
                    <a:lstStyle/>
                    <a:p>
                      <a:pPr indent="0" lvl="0" marL="0" rtl="0" algn="l">
                        <a:spcBef>
                          <a:spcPts val="0"/>
                        </a:spcBef>
                        <a:spcAft>
                          <a:spcPts val="0"/>
                        </a:spcAft>
                        <a:buNone/>
                      </a:pPr>
                      <a:r>
                        <a:rPr lang="sv-SE" sz="1000"/>
                        <a:t>Text Only</a:t>
                      </a:r>
                      <a:endParaRPr sz="1000"/>
                    </a:p>
                  </a:txBody>
                  <a:tcPr marT="91425" marB="91425" marR="91425" marL="91425"/>
                </a:tc>
                <a:tc>
                  <a:txBody>
                    <a:bodyPr/>
                    <a:lstStyle/>
                    <a:p>
                      <a:pPr indent="0" lvl="0" marL="0" rtl="0" algn="l">
                        <a:spcBef>
                          <a:spcPts val="0"/>
                        </a:spcBef>
                        <a:spcAft>
                          <a:spcPts val="0"/>
                        </a:spcAft>
                        <a:buNone/>
                      </a:pPr>
                      <a:r>
                        <a:rPr lang="sv-SE" sz="1000"/>
                        <a:t>German</a:t>
                      </a:r>
                      <a:endParaRPr sz="1000"/>
                    </a:p>
                  </a:txBody>
                  <a:tcPr marT="91425" marB="91425" marR="91425" marL="91425"/>
                </a:tc>
                <a:tc>
                  <a:txBody>
                    <a:bodyPr/>
                    <a:lstStyle/>
                    <a:p>
                      <a:pPr indent="0" lvl="0" marL="0" rtl="0" algn="l">
                        <a:spcBef>
                          <a:spcPts val="0"/>
                        </a:spcBef>
                        <a:spcAft>
                          <a:spcPts val="0"/>
                        </a:spcAft>
                        <a:buNone/>
                      </a:pPr>
                      <a:r>
                        <a:rPr lang="sv-SE" sz="1000"/>
                        <a:t>Minimal</a:t>
                      </a:r>
                      <a:endParaRPr sz="1000"/>
                    </a:p>
                  </a:txBody>
                  <a:tcPr marT="91425" marB="91425" marR="91425" marL="91425"/>
                </a:tc>
              </a:tr>
              <a:tr h="292150">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lang="sv-SE" sz="1000"/>
                        <a:t>Swedish</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b="1" lang="sv-SE" sz="1000"/>
                        <a:t>Advertising</a:t>
                      </a:r>
                      <a:endParaRPr b="1" sz="1000"/>
                    </a:p>
                  </a:txBody>
                  <a:tcPr marT="91425" marB="91425" marR="91425" marL="91425"/>
                </a:tc>
                <a:tc>
                  <a:txBody>
                    <a:bodyPr/>
                    <a:lstStyle/>
                    <a:p>
                      <a:pPr indent="0" lvl="0" marL="0" rtl="0" algn="l">
                        <a:spcBef>
                          <a:spcPts val="0"/>
                        </a:spcBef>
                        <a:spcAft>
                          <a:spcPts val="0"/>
                        </a:spcAft>
                        <a:buNone/>
                      </a:pPr>
                      <a:r>
                        <a:rPr b="1" lang="sv-SE" sz="1000"/>
                        <a:t>Screen Size</a:t>
                      </a:r>
                      <a:endParaRPr b="1"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No Advertising</a:t>
                      </a:r>
                      <a:endParaRPr sz="1000"/>
                    </a:p>
                  </a:txBody>
                  <a:tcPr marT="91425" marB="91425" marR="91425" marL="91425"/>
                </a:tc>
                <a:tc>
                  <a:txBody>
                    <a:bodyPr/>
                    <a:lstStyle/>
                    <a:p>
                      <a:pPr indent="0" lvl="0" marL="0" rtl="0" algn="l">
                        <a:spcBef>
                          <a:spcPts val="0"/>
                        </a:spcBef>
                        <a:spcAft>
                          <a:spcPts val="0"/>
                        </a:spcAft>
                        <a:buNone/>
                      </a:pPr>
                      <a:r>
                        <a:rPr lang="sv-SE" sz="1000"/>
                        <a:t>Phone</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Targeted Advertising</a:t>
                      </a:r>
                      <a:endParaRPr sz="1000"/>
                    </a:p>
                  </a:txBody>
                  <a:tcPr marT="91425" marB="91425" marR="91425" marL="91425"/>
                </a:tc>
                <a:tc>
                  <a:txBody>
                    <a:bodyPr/>
                    <a:lstStyle/>
                    <a:p>
                      <a:pPr indent="0" lvl="0" marL="0" rtl="0" algn="l">
                        <a:spcBef>
                          <a:spcPts val="0"/>
                        </a:spcBef>
                        <a:spcAft>
                          <a:spcPts val="0"/>
                        </a:spcAft>
                        <a:buNone/>
                      </a:pPr>
                      <a:r>
                        <a:rPr lang="sv-SE" sz="1000"/>
                        <a:t>Tablet</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General Advertising</a:t>
                      </a:r>
                      <a:endParaRPr sz="1000"/>
                    </a:p>
                  </a:txBody>
                  <a:tcPr marT="91425" marB="91425" marR="91425" marL="91425"/>
                </a:tc>
                <a:tc>
                  <a:txBody>
                    <a:bodyPr/>
                    <a:lstStyle/>
                    <a:p>
                      <a:pPr indent="0" lvl="0" marL="0" rtl="0" algn="l">
                        <a:spcBef>
                          <a:spcPts val="0"/>
                        </a:spcBef>
                        <a:spcAft>
                          <a:spcPts val="0"/>
                        </a:spcAft>
                        <a:buNone/>
                      </a:pPr>
                      <a:r>
                        <a:rPr lang="sv-SE" sz="1000"/>
                        <a:t>Full Size</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Minimal Advertising</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7" name="Google Shape;447;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Pairwise Interaction Testing</a:t>
            </a:r>
            <a:endParaRPr/>
          </a:p>
        </p:txBody>
      </p:sp>
      <p:sp>
        <p:nvSpPr>
          <p:cNvPr id="448" name="Google Shape;448;p5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Cover all k-way interactions (k &lt; N).</a:t>
            </a:r>
            <a:endParaRPr/>
          </a:p>
          <a:p>
            <a:pPr indent="-368300" lvl="1" marL="914400" rtl="0" algn="l">
              <a:spcBef>
                <a:spcPts val="500"/>
              </a:spcBef>
              <a:spcAft>
                <a:spcPts val="0"/>
              </a:spcAft>
              <a:buSzPts val="2200"/>
              <a:buChar char="•"/>
            </a:pPr>
            <a:r>
              <a:rPr lang="sv-SE"/>
              <a:t>Typically 2-way (pairwise) or 3-way.</a:t>
            </a:r>
            <a:endParaRPr/>
          </a:p>
          <a:p>
            <a:pPr indent="-393700" lvl="0" marL="457200" rtl="0" algn="l">
              <a:spcBef>
                <a:spcPts val="1000"/>
              </a:spcBef>
              <a:spcAft>
                <a:spcPts val="0"/>
              </a:spcAft>
              <a:buSzPts val="2600"/>
              <a:buChar char="•"/>
            </a:pPr>
            <a:r>
              <a:rPr lang="sv-SE"/>
              <a:t>Set of all combinations grows exponentially.</a:t>
            </a:r>
            <a:endParaRPr/>
          </a:p>
          <a:p>
            <a:pPr indent="-393700" lvl="0" marL="457200" rtl="0" algn="l">
              <a:spcBef>
                <a:spcPts val="1000"/>
              </a:spcBef>
              <a:spcAft>
                <a:spcPts val="0"/>
              </a:spcAft>
              <a:buSzPts val="2600"/>
              <a:buChar char="•"/>
            </a:pPr>
            <a:r>
              <a:rPr lang="sv-SE"/>
              <a:t>Set of pairwise </a:t>
            </a:r>
            <a:r>
              <a:rPr lang="sv-SE"/>
              <a:t>combinations</a:t>
            </a:r>
            <a:r>
              <a:rPr lang="sv-SE"/>
              <a:t> grows logarithmically.</a:t>
            </a:r>
            <a:endParaRPr/>
          </a:p>
          <a:p>
            <a:pPr indent="-368300" lvl="1" marL="914400" rtl="0" algn="l">
              <a:spcBef>
                <a:spcPts val="500"/>
              </a:spcBef>
              <a:spcAft>
                <a:spcPts val="0"/>
              </a:spcAft>
              <a:buSzPts val="2200"/>
              <a:buChar char="•"/>
            </a:pPr>
            <a:r>
              <a:rPr lang="sv-SE"/>
              <a:t>(last slide) 432 combinations.</a:t>
            </a:r>
            <a:endParaRPr/>
          </a:p>
          <a:p>
            <a:pPr indent="-368300" lvl="1" marL="914400" rtl="0" algn="l">
              <a:spcBef>
                <a:spcPts val="500"/>
              </a:spcBef>
              <a:spcAft>
                <a:spcPts val="0"/>
              </a:spcAft>
              <a:buSzPts val="2200"/>
              <a:buChar char="•"/>
            </a:pPr>
            <a:r>
              <a:rPr lang="sv-SE"/>
              <a:t>Possible to cover all pairs in 16 tests.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5" name="Google Shape;455;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Paragraph Effects</a:t>
            </a:r>
            <a:endParaRPr/>
          </a:p>
        </p:txBody>
      </p:sp>
      <p:pic>
        <p:nvPicPr>
          <p:cNvPr id="456" name="Google Shape;456;p55"/>
          <p:cNvPicPr preferRelativeResize="0"/>
          <p:nvPr/>
        </p:nvPicPr>
        <p:blipFill>
          <a:blip r:embed="rId3">
            <a:alphaModFix/>
          </a:blip>
          <a:stretch>
            <a:fillRect/>
          </a:stretch>
        </p:blipFill>
        <p:spPr>
          <a:xfrm>
            <a:off x="468900" y="1187750"/>
            <a:ext cx="8217899" cy="2601230"/>
          </a:xfrm>
          <a:prstGeom prst="rect">
            <a:avLst/>
          </a:prstGeom>
          <a:noFill/>
          <a:ln>
            <a:noFill/>
          </a:ln>
        </p:spPr>
      </p:pic>
      <p:pic>
        <p:nvPicPr>
          <p:cNvPr id="457" name="Google Shape;457;p55"/>
          <p:cNvPicPr preferRelativeResize="0"/>
          <p:nvPr/>
        </p:nvPicPr>
        <p:blipFill>
          <a:blip r:embed="rId4">
            <a:alphaModFix/>
          </a:blip>
          <a:stretch>
            <a:fillRect/>
          </a:stretch>
        </p:blipFill>
        <p:spPr>
          <a:xfrm>
            <a:off x="1771275" y="3788968"/>
            <a:ext cx="4988943" cy="1098195"/>
          </a:xfrm>
          <a:prstGeom prst="rect">
            <a:avLst/>
          </a:prstGeom>
          <a:noFill/>
          <a:ln>
            <a:noFill/>
          </a:ln>
        </p:spPr>
      </p:pic>
      <p:sp>
        <p:nvSpPr>
          <p:cNvPr id="458" name="Google Shape;458;p55"/>
          <p:cNvSpPr txBox="1"/>
          <p:nvPr/>
        </p:nvSpPr>
        <p:spPr>
          <a:xfrm>
            <a:off x="7039025" y="3954950"/>
            <a:ext cx="18546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000"/>
              <a:t>2 * 2 * 3 = 12 combinations</a:t>
            </a:r>
            <a:endParaRPr b="1"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65" name="Google Shape;465;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Paragraph Effects</a:t>
            </a:r>
            <a:endParaRPr/>
          </a:p>
        </p:txBody>
      </p:sp>
      <p:pic>
        <p:nvPicPr>
          <p:cNvPr id="466" name="Google Shape;466;p56"/>
          <p:cNvPicPr preferRelativeResize="0"/>
          <p:nvPr/>
        </p:nvPicPr>
        <p:blipFill>
          <a:blip r:embed="rId3">
            <a:alphaModFix/>
          </a:blip>
          <a:stretch>
            <a:fillRect/>
          </a:stretch>
        </p:blipFill>
        <p:spPr>
          <a:xfrm>
            <a:off x="263975" y="1282400"/>
            <a:ext cx="2876375" cy="3428315"/>
          </a:xfrm>
          <a:prstGeom prst="rect">
            <a:avLst/>
          </a:prstGeom>
          <a:noFill/>
          <a:ln>
            <a:noFill/>
          </a:ln>
        </p:spPr>
      </p:pic>
      <p:pic>
        <p:nvPicPr>
          <p:cNvPr id="467" name="Google Shape;467;p56"/>
          <p:cNvPicPr preferRelativeResize="0"/>
          <p:nvPr/>
        </p:nvPicPr>
        <p:blipFill>
          <a:blip r:embed="rId4">
            <a:alphaModFix/>
          </a:blip>
          <a:stretch>
            <a:fillRect/>
          </a:stretch>
        </p:blipFill>
        <p:spPr>
          <a:xfrm>
            <a:off x="315213" y="1288953"/>
            <a:ext cx="2876375" cy="3415221"/>
          </a:xfrm>
          <a:prstGeom prst="rect">
            <a:avLst/>
          </a:prstGeom>
          <a:noFill/>
          <a:ln>
            <a:noFill/>
          </a:ln>
        </p:spPr>
      </p:pic>
      <p:pic>
        <p:nvPicPr>
          <p:cNvPr id="468" name="Google Shape;468;p56"/>
          <p:cNvPicPr preferRelativeResize="0"/>
          <p:nvPr/>
        </p:nvPicPr>
        <p:blipFill>
          <a:blip r:embed="rId5">
            <a:alphaModFix/>
          </a:blip>
          <a:stretch>
            <a:fillRect/>
          </a:stretch>
        </p:blipFill>
        <p:spPr>
          <a:xfrm>
            <a:off x="3326700" y="1311600"/>
            <a:ext cx="2698950" cy="3369925"/>
          </a:xfrm>
          <a:prstGeom prst="rect">
            <a:avLst/>
          </a:prstGeom>
          <a:noFill/>
          <a:ln>
            <a:noFill/>
          </a:ln>
        </p:spPr>
      </p:pic>
      <p:pic>
        <p:nvPicPr>
          <p:cNvPr id="469" name="Google Shape;469;p56"/>
          <p:cNvPicPr preferRelativeResize="0"/>
          <p:nvPr/>
        </p:nvPicPr>
        <p:blipFill>
          <a:blip r:embed="rId6">
            <a:alphaModFix/>
          </a:blip>
          <a:stretch>
            <a:fillRect/>
          </a:stretch>
        </p:blipFill>
        <p:spPr>
          <a:xfrm>
            <a:off x="6160750" y="1322353"/>
            <a:ext cx="2732194" cy="33484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
                                        <p:tgtEl>
                                          <p:spTgt spid="467"/>
                                        </p:tgtEl>
                                      </p:cBhvr>
                                    </p:animEffect>
                                  </p:childTnLst>
                                </p:cTn>
                              </p:par>
                              <p:par>
                                <p:cTn fill="hold" nodeType="withEffect" presetClass="exit" presetID="10" presetSubtype="0">
                                  <p:stCondLst>
                                    <p:cond delay="0"/>
                                  </p:stCondLst>
                                  <p:childTnLst>
                                    <p:animEffect filter="fade" transition="out">
                                      <p:cBhvr>
                                        <p:cTn dur="1"/>
                                        <p:tgtEl>
                                          <p:spTgt spid="466"/>
                                        </p:tgtEl>
                                      </p:cBhvr>
                                    </p:animEffect>
                                    <p:set>
                                      <p:cBhvr>
                                        <p:cTn dur="1" fill="hold">
                                          <p:stCondLst>
                                            <p:cond delay="0"/>
                                          </p:stCondLst>
                                        </p:cTn>
                                        <p:tgtEl>
                                          <p:spTgt spid="46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
                                        <p:tgtEl>
                                          <p:spTgt spid="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
                                        <p:tgtEl>
                                          <p:spTgt spid="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6" name="Google Shape;476;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Paragraph Effects</a:t>
            </a:r>
            <a:endParaRPr/>
          </a:p>
        </p:txBody>
      </p:sp>
      <p:sp>
        <p:nvSpPr>
          <p:cNvPr id="477" name="Google Shape;477;p57"/>
          <p:cNvSpPr txBox="1"/>
          <p:nvPr>
            <p:ph idx="1" type="body"/>
          </p:nvPr>
        </p:nvSpPr>
        <p:spPr>
          <a:xfrm>
            <a:off x="468901" y="1282400"/>
            <a:ext cx="4725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Goal of CIT is to produce  </a:t>
            </a:r>
            <a:r>
              <a:rPr b="1" lang="sv-SE"/>
              <a:t>covering array</a:t>
            </a:r>
            <a:r>
              <a:rPr lang="sv-SE"/>
              <a:t>. </a:t>
            </a:r>
            <a:endParaRPr/>
          </a:p>
          <a:p>
            <a:pPr indent="-368300" lvl="1" marL="914400" rtl="0" algn="l">
              <a:spcBef>
                <a:spcPts val="500"/>
              </a:spcBef>
              <a:spcAft>
                <a:spcPts val="0"/>
              </a:spcAft>
              <a:buSzPts val="2200"/>
              <a:buChar char="•"/>
            </a:pPr>
            <a:r>
              <a:rPr lang="sv-SE"/>
              <a:t>Set of configurations that covers all K-way combinations. </a:t>
            </a:r>
            <a:endParaRPr/>
          </a:p>
          <a:p>
            <a:pPr indent="-342900" lvl="2" marL="1371600" rtl="0" algn="l">
              <a:spcBef>
                <a:spcPts val="500"/>
              </a:spcBef>
              <a:spcAft>
                <a:spcPts val="0"/>
              </a:spcAft>
              <a:buSzPts val="1800"/>
              <a:buChar char="•"/>
            </a:pPr>
            <a:r>
              <a:rPr lang="sv-SE"/>
              <a:t>(2-way here).</a:t>
            </a:r>
            <a:endParaRPr/>
          </a:p>
          <a:p>
            <a:pPr indent="-368300" lvl="1" marL="914400" rtl="0" algn="l">
              <a:spcBef>
                <a:spcPts val="500"/>
              </a:spcBef>
              <a:spcAft>
                <a:spcPts val="0"/>
              </a:spcAft>
              <a:buSzPts val="2200"/>
              <a:buChar char="•"/>
            </a:pPr>
            <a:r>
              <a:rPr lang="sv-SE"/>
              <a:t>Cover in 6 test specifications.</a:t>
            </a:r>
            <a:endParaRPr/>
          </a:p>
        </p:txBody>
      </p:sp>
      <p:pic>
        <p:nvPicPr>
          <p:cNvPr id="478" name="Google Shape;478;p57"/>
          <p:cNvPicPr preferRelativeResize="0"/>
          <p:nvPr/>
        </p:nvPicPr>
        <p:blipFill>
          <a:blip r:embed="rId3">
            <a:alphaModFix/>
          </a:blip>
          <a:stretch>
            <a:fillRect/>
          </a:stretch>
        </p:blipFill>
        <p:spPr>
          <a:xfrm>
            <a:off x="5194788" y="1642913"/>
            <a:ext cx="3381375" cy="2124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85" name="Google Shape;485;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Website Display</a:t>
            </a:r>
            <a:endParaRPr/>
          </a:p>
        </p:txBody>
      </p:sp>
      <p:graphicFrame>
        <p:nvGraphicFramePr>
          <p:cNvPr id="486" name="Google Shape;486;p58"/>
          <p:cNvGraphicFramePr/>
          <p:nvPr/>
        </p:nvGraphicFramePr>
        <p:xfrm>
          <a:off x="386925" y="1229875"/>
          <a:ext cx="3000000" cy="3000000"/>
        </p:xfrm>
        <a:graphic>
          <a:graphicData uri="http://schemas.openxmlformats.org/drawingml/2006/table">
            <a:tbl>
              <a:tblPr>
                <a:noFill/>
                <a:tableStyleId>{BEF19519-BCD9-4BDD-B9D8-26F7FD871FA4}</a:tableStyleId>
              </a:tblPr>
              <a:tblGrid>
                <a:gridCol w="1303725"/>
              </a:tblGrid>
              <a:tr h="292075">
                <a:tc>
                  <a:txBody>
                    <a:bodyPr/>
                    <a:lstStyle/>
                    <a:p>
                      <a:pPr indent="0" lvl="0" marL="0" rtl="0" algn="l">
                        <a:spcBef>
                          <a:spcPts val="0"/>
                        </a:spcBef>
                        <a:spcAft>
                          <a:spcPts val="0"/>
                        </a:spcAft>
                        <a:buNone/>
                      </a:pPr>
                      <a:r>
                        <a:rPr b="1" lang="sv-SE" sz="900"/>
                        <a:t>Bandwidth Mode</a:t>
                      </a:r>
                      <a:endParaRPr b="1" sz="900"/>
                    </a:p>
                  </a:txBody>
                  <a:tcPr marT="91425" marB="91425" marR="91425" marL="91425"/>
                </a:tc>
              </a:tr>
              <a:tr h="292075">
                <a:tc>
                  <a:txBody>
                    <a:bodyPr/>
                    <a:lstStyle/>
                    <a:p>
                      <a:pPr indent="0" lvl="0" marL="0" rtl="0" algn="l">
                        <a:spcBef>
                          <a:spcPts val="0"/>
                        </a:spcBef>
                        <a:spcAft>
                          <a:spcPts val="0"/>
                        </a:spcAft>
                        <a:buNone/>
                      </a:pPr>
                      <a:r>
                        <a:rPr lang="sv-SE" sz="900"/>
                        <a:t>Desktop Site</a:t>
                      </a:r>
                      <a:endParaRPr sz="900"/>
                    </a:p>
                  </a:txBody>
                  <a:tcPr marT="91425" marB="91425" marR="91425" marL="91425"/>
                </a:tc>
              </a:tr>
              <a:tr h="292075">
                <a:tc>
                  <a:txBody>
                    <a:bodyPr/>
                    <a:lstStyle/>
                    <a:p>
                      <a:pPr indent="0" lvl="0" marL="0" rtl="0" algn="l">
                        <a:spcBef>
                          <a:spcPts val="0"/>
                        </a:spcBef>
                        <a:spcAft>
                          <a:spcPts val="0"/>
                        </a:spcAft>
                        <a:buNone/>
                      </a:pPr>
                      <a:r>
                        <a:rPr lang="sv-SE" sz="900"/>
                        <a:t>Mobile Site</a:t>
                      </a:r>
                      <a:endParaRPr sz="900"/>
                    </a:p>
                  </a:txBody>
                  <a:tcPr marT="91425" marB="91425" marR="91425" marL="91425"/>
                </a:tc>
              </a:tr>
              <a:tr h="292075">
                <a:tc>
                  <a:txBody>
                    <a:bodyPr/>
                    <a:lstStyle/>
                    <a:p>
                      <a:pPr indent="0" lvl="0" marL="0" rtl="0" algn="l">
                        <a:spcBef>
                          <a:spcPts val="0"/>
                        </a:spcBef>
                        <a:spcAft>
                          <a:spcPts val="0"/>
                        </a:spcAft>
                        <a:buNone/>
                      </a:pPr>
                      <a:r>
                        <a:rPr lang="sv-SE" sz="900"/>
                        <a:t>Text Only</a:t>
                      </a:r>
                      <a:endParaRPr sz="900"/>
                    </a:p>
                  </a:txBody>
                  <a:tcPr marT="91425" marB="91425" marR="91425" marL="91425">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b="1" lang="sv-SE" sz="900"/>
                        <a:t>Fonts</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Standard</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Open-Source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Minimal</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b="1" lang="sv-SE" sz="900"/>
                        <a:t>Screen Size</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Phone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Tablet</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Full Size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487" name="Google Shape;487;p58"/>
          <p:cNvGraphicFramePr/>
          <p:nvPr/>
        </p:nvGraphicFramePr>
        <p:xfrm>
          <a:off x="2253750" y="1282388"/>
          <a:ext cx="3000000" cy="3000000"/>
        </p:xfrm>
        <a:graphic>
          <a:graphicData uri="http://schemas.openxmlformats.org/drawingml/2006/table">
            <a:tbl>
              <a:tblPr>
                <a:noFill/>
                <a:tableStyleId>{BEF19519-BCD9-4BDD-B9D8-26F7FD871FA4}</a:tableStyleId>
              </a:tblPr>
              <a:tblGrid>
                <a:gridCol w="1326975"/>
                <a:gridCol w="1326975"/>
              </a:tblGrid>
              <a:tr h="355000">
                <a:tc>
                  <a:txBody>
                    <a:bodyPr/>
                    <a:lstStyle/>
                    <a:p>
                      <a:pPr indent="0" lvl="0" marL="0" rtl="0" algn="l">
                        <a:spcBef>
                          <a:spcPts val="0"/>
                        </a:spcBef>
                        <a:spcAft>
                          <a:spcPts val="0"/>
                        </a:spcAft>
                        <a:buNone/>
                      </a:pPr>
                      <a:r>
                        <a:rPr b="1" lang="sv-SE" sz="1100"/>
                        <a:t>Bandwidth Mode</a:t>
                      </a:r>
                      <a:endParaRPr b="1" sz="1100"/>
                    </a:p>
                  </a:txBody>
                  <a:tcPr marT="91425" marB="91425" marR="91425" marL="91425"/>
                </a:tc>
                <a:tc>
                  <a:txBody>
                    <a:bodyPr/>
                    <a:lstStyle/>
                    <a:p>
                      <a:pPr indent="0" lvl="0" marL="0" rtl="0" algn="l">
                        <a:spcBef>
                          <a:spcPts val="0"/>
                        </a:spcBef>
                        <a:spcAft>
                          <a:spcPts val="0"/>
                        </a:spcAft>
                        <a:buNone/>
                      </a:pPr>
                      <a:r>
                        <a:rPr b="1" lang="sv-SE" sz="1100"/>
                        <a:t>Fonts</a:t>
                      </a:r>
                      <a:endParaRPr b="1" sz="1100"/>
                    </a:p>
                  </a:txBody>
                  <a:tcPr marT="91425" marB="91425" marR="91425" marL="91425">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Desktop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Standard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Desktop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Open-Source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Desktop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Minimal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Mobile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Standard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Mobile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Open-Source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Mobile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Minimal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Text Only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Standard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Text Only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Open-Source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Text Only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Minimal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88" name="Google Shape;488;p58"/>
          <p:cNvSpPr txBox="1"/>
          <p:nvPr>
            <p:ph idx="1" type="body"/>
          </p:nvPr>
        </p:nvSpPr>
        <p:spPr>
          <a:xfrm>
            <a:off x="6178350" y="1282400"/>
            <a:ext cx="2889300" cy="3480300"/>
          </a:xfrm>
          <a:prstGeom prst="rect">
            <a:avLst/>
          </a:prstGeom>
        </p:spPr>
        <p:txBody>
          <a:bodyPr anchorCtr="0" anchor="t" bIns="45700" lIns="91425" spcFirstLastPara="1" rIns="91425" wrap="square" tIns="45700">
            <a:noAutofit/>
          </a:bodyPr>
          <a:lstStyle/>
          <a:p>
            <a:pPr indent="-336550" lvl="0" marL="457200" rtl="0" algn="l">
              <a:spcBef>
                <a:spcPts val="1000"/>
              </a:spcBef>
              <a:spcAft>
                <a:spcPts val="0"/>
              </a:spcAft>
              <a:buSzPts val="1700"/>
              <a:buChar char="•"/>
            </a:pPr>
            <a:r>
              <a:rPr lang="sv-SE" sz="1700"/>
              <a:t>Cover all combinations for two variables.</a:t>
            </a:r>
            <a:endParaRPr sz="1700"/>
          </a:p>
          <a:p>
            <a:pPr indent="-336550" lvl="0" marL="457200" rtl="0" algn="l">
              <a:spcBef>
                <a:spcPts val="1000"/>
              </a:spcBef>
              <a:spcAft>
                <a:spcPts val="0"/>
              </a:spcAft>
              <a:buSzPts val="1700"/>
              <a:buChar char="•"/>
            </a:pPr>
            <a:r>
              <a:rPr lang="sv-SE" sz="1700"/>
              <a:t>Add a third, account for all combinations of pairs of values.</a:t>
            </a:r>
            <a:endParaRPr sz="1700"/>
          </a:p>
          <a:p>
            <a:pPr indent="-311150" lvl="1" marL="914400" rtl="0" algn="l">
              <a:spcBef>
                <a:spcPts val="500"/>
              </a:spcBef>
              <a:spcAft>
                <a:spcPts val="0"/>
              </a:spcAft>
              <a:buSzPts val="1300"/>
              <a:buChar char="•"/>
            </a:pPr>
            <a:r>
              <a:rPr lang="sv-SE" sz="1300"/>
              <a:t>Each test specification can cover up to three pairs.</a:t>
            </a:r>
            <a:endParaRPr sz="1300"/>
          </a:p>
          <a:p>
            <a:pPr indent="0" lvl="0" marL="0" rtl="0" algn="l">
              <a:spcBef>
                <a:spcPts val="1000"/>
              </a:spcBef>
              <a:spcAft>
                <a:spcPts val="0"/>
              </a:spcAft>
              <a:buNone/>
            </a:pPr>
            <a:r>
              <a:t/>
            </a:r>
            <a:endParaRPr sz="1700"/>
          </a:p>
        </p:txBody>
      </p:sp>
      <p:graphicFrame>
        <p:nvGraphicFramePr>
          <p:cNvPr id="489" name="Google Shape;489;p58"/>
          <p:cNvGraphicFramePr/>
          <p:nvPr/>
        </p:nvGraphicFramePr>
        <p:xfrm>
          <a:off x="4907700" y="1282400"/>
          <a:ext cx="3000000" cy="3000000"/>
        </p:xfrm>
        <a:graphic>
          <a:graphicData uri="http://schemas.openxmlformats.org/drawingml/2006/table">
            <a:tbl>
              <a:tblPr>
                <a:noFill/>
                <a:tableStyleId>{BEF19519-BCD9-4BDD-B9D8-26F7FD871FA4}</a:tableStyleId>
              </a:tblPr>
              <a:tblGrid>
                <a:gridCol w="1429500"/>
              </a:tblGrid>
              <a:tr h="355000">
                <a:tc>
                  <a:txBody>
                    <a:bodyPr/>
                    <a:lstStyle/>
                    <a:p>
                      <a:pPr indent="0" lvl="0" marL="0" rtl="0" algn="l">
                        <a:spcBef>
                          <a:spcPts val="0"/>
                        </a:spcBef>
                        <a:spcAft>
                          <a:spcPts val="0"/>
                        </a:spcAft>
                        <a:buNone/>
                      </a:pPr>
                      <a:r>
                        <a:rPr b="1" lang="sv-SE" sz="1100"/>
                        <a:t>Screen Size</a:t>
                      </a:r>
                      <a:endParaRPr b="1" sz="1100"/>
                    </a:p>
                  </a:txBody>
                  <a:tcPr marT="91425" marB="91425" marR="91425" marL="91425"/>
                </a:tc>
              </a:tr>
              <a:tr h="355000">
                <a:tc>
                  <a:txBody>
                    <a:bodyPr/>
                    <a:lstStyle/>
                    <a:p>
                      <a:pPr indent="0" lvl="0" marL="0" rtl="0" algn="l">
                        <a:spcBef>
                          <a:spcPts val="0"/>
                        </a:spcBef>
                        <a:spcAft>
                          <a:spcPts val="0"/>
                        </a:spcAft>
                        <a:buNone/>
                      </a:pPr>
                      <a:r>
                        <a:rPr lang="sv-SE" sz="1100"/>
                        <a:t>Phone</a:t>
                      </a:r>
                      <a:endParaRPr sz="1100"/>
                    </a:p>
                  </a:txBody>
                  <a:tcPr marT="91425" marB="91425" marR="91425" marL="91425"/>
                </a:tc>
              </a:tr>
              <a:tr h="355000">
                <a:tc>
                  <a:txBody>
                    <a:bodyPr/>
                    <a:lstStyle/>
                    <a:p>
                      <a:pPr indent="0" lvl="0" marL="0" rtl="0" algn="l">
                        <a:spcBef>
                          <a:spcPts val="0"/>
                        </a:spcBef>
                        <a:spcAft>
                          <a:spcPts val="0"/>
                        </a:spcAft>
                        <a:buNone/>
                      </a:pPr>
                      <a:r>
                        <a:rPr lang="sv-SE" sz="1100"/>
                        <a:t>Tablet</a:t>
                      </a:r>
                      <a:endParaRPr sz="1100"/>
                    </a:p>
                  </a:txBody>
                  <a:tcPr marT="91425" marB="91425" marR="91425" marL="91425"/>
                </a:tc>
              </a:tr>
              <a:tr h="355000">
                <a:tc>
                  <a:txBody>
                    <a:bodyPr/>
                    <a:lstStyle/>
                    <a:p>
                      <a:pPr indent="0" lvl="0" marL="0" rtl="0" algn="l">
                        <a:spcBef>
                          <a:spcPts val="0"/>
                        </a:spcBef>
                        <a:spcAft>
                          <a:spcPts val="0"/>
                        </a:spcAft>
                        <a:buNone/>
                      </a:pPr>
                      <a:r>
                        <a:rPr lang="sv-SE" sz="1100"/>
                        <a:t>Full Size</a:t>
                      </a:r>
                      <a:endParaRPr sz="1100"/>
                    </a:p>
                  </a:txBody>
                  <a:tcPr marT="91425" marB="91425" marR="91425" marL="91425"/>
                </a:tc>
              </a:tr>
              <a:tr h="355000">
                <a:tc>
                  <a:txBody>
                    <a:bodyPr/>
                    <a:lstStyle/>
                    <a:p>
                      <a:pPr indent="0" lvl="0" marL="0" rtl="0" algn="l">
                        <a:spcBef>
                          <a:spcPts val="0"/>
                        </a:spcBef>
                        <a:spcAft>
                          <a:spcPts val="0"/>
                        </a:spcAft>
                        <a:buNone/>
                      </a:pPr>
                      <a:r>
                        <a:rPr lang="sv-SE" sz="1100"/>
                        <a:t>Tablet</a:t>
                      </a:r>
                      <a:endParaRPr sz="1100"/>
                    </a:p>
                  </a:txBody>
                  <a:tcPr marT="91425" marB="91425" marR="91425" marL="91425"/>
                </a:tc>
              </a:tr>
              <a:tr h="355000">
                <a:tc>
                  <a:txBody>
                    <a:bodyPr/>
                    <a:lstStyle/>
                    <a:p>
                      <a:pPr indent="0" lvl="0" marL="0" rtl="0" algn="l">
                        <a:spcBef>
                          <a:spcPts val="0"/>
                        </a:spcBef>
                        <a:spcAft>
                          <a:spcPts val="0"/>
                        </a:spcAft>
                        <a:buNone/>
                      </a:pPr>
                      <a:r>
                        <a:rPr lang="sv-SE" sz="1100"/>
                        <a:t>Full Size</a:t>
                      </a:r>
                      <a:endParaRPr sz="1100"/>
                    </a:p>
                  </a:txBody>
                  <a:tcPr marT="91425" marB="91425" marR="91425" marL="91425"/>
                </a:tc>
              </a:tr>
              <a:tr h="355000">
                <a:tc>
                  <a:txBody>
                    <a:bodyPr/>
                    <a:lstStyle/>
                    <a:p>
                      <a:pPr indent="0" lvl="0" marL="0" rtl="0" algn="l">
                        <a:spcBef>
                          <a:spcPts val="0"/>
                        </a:spcBef>
                        <a:spcAft>
                          <a:spcPts val="0"/>
                        </a:spcAft>
                        <a:buNone/>
                      </a:pPr>
                      <a:r>
                        <a:rPr lang="sv-SE" sz="1100"/>
                        <a:t>Phone</a:t>
                      </a:r>
                      <a:endParaRPr sz="1100"/>
                    </a:p>
                  </a:txBody>
                  <a:tcPr marT="91425" marB="91425" marR="91425" marL="91425"/>
                </a:tc>
              </a:tr>
              <a:tr h="355000">
                <a:tc>
                  <a:txBody>
                    <a:bodyPr/>
                    <a:lstStyle/>
                    <a:p>
                      <a:pPr indent="0" lvl="0" marL="0" rtl="0" algn="l">
                        <a:spcBef>
                          <a:spcPts val="0"/>
                        </a:spcBef>
                        <a:spcAft>
                          <a:spcPts val="0"/>
                        </a:spcAft>
                        <a:buNone/>
                      </a:pPr>
                      <a:r>
                        <a:rPr lang="sv-SE" sz="1100"/>
                        <a:t>Full Size</a:t>
                      </a:r>
                      <a:endParaRPr sz="1100"/>
                    </a:p>
                  </a:txBody>
                  <a:tcPr marT="91425" marB="91425" marR="91425" marL="91425"/>
                </a:tc>
              </a:tr>
              <a:tr h="355000">
                <a:tc>
                  <a:txBody>
                    <a:bodyPr/>
                    <a:lstStyle/>
                    <a:p>
                      <a:pPr indent="0" lvl="0" marL="0" rtl="0" algn="l">
                        <a:spcBef>
                          <a:spcPts val="0"/>
                        </a:spcBef>
                        <a:spcAft>
                          <a:spcPts val="0"/>
                        </a:spcAft>
                        <a:buNone/>
                      </a:pPr>
                      <a:r>
                        <a:rPr lang="sv-SE" sz="1100"/>
                        <a:t>Phone</a:t>
                      </a:r>
                      <a:endParaRPr sz="1100"/>
                    </a:p>
                  </a:txBody>
                  <a:tcPr marT="91425" marB="91425" marR="91425" marL="91425"/>
                </a:tc>
              </a:tr>
              <a:tr h="355000">
                <a:tc>
                  <a:txBody>
                    <a:bodyPr/>
                    <a:lstStyle/>
                    <a:p>
                      <a:pPr indent="0" lvl="0" marL="0" rtl="0" algn="l">
                        <a:spcBef>
                          <a:spcPts val="0"/>
                        </a:spcBef>
                        <a:spcAft>
                          <a:spcPts val="0"/>
                        </a:spcAft>
                        <a:buNone/>
                      </a:pPr>
                      <a:r>
                        <a:rPr lang="sv-SE" sz="1100"/>
                        <a:t>Tablet</a:t>
                      </a:r>
                      <a:endParaRPr sz="1100"/>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
                                        <p:tgtEl>
                                          <p:spTgt spid="4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96" name="Google Shape;496;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Website Display</a:t>
            </a:r>
            <a:endParaRPr/>
          </a:p>
        </p:txBody>
      </p:sp>
      <p:graphicFrame>
        <p:nvGraphicFramePr>
          <p:cNvPr id="497" name="Google Shape;497;p59"/>
          <p:cNvGraphicFramePr/>
          <p:nvPr/>
        </p:nvGraphicFramePr>
        <p:xfrm>
          <a:off x="151275" y="1210675"/>
          <a:ext cx="3000000" cy="3000000"/>
        </p:xfrm>
        <a:graphic>
          <a:graphicData uri="http://schemas.openxmlformats.org/drawingml/2006/table">
            <a:tbl>
              <a:tblPr>
                <a:noFill/>
                <a:tableStyleId>{BEF19519-BCD9-4BDD-B9D8-26F7FD871FA4}</a:tableStyleId>
              </a:tblPr>
              <a:tblGrid>
                <a:gridCol w="1191025"/>
                <a:gridCol w="912450"/>
                <a:gridCol w="854800"/>
              </a:tblGrid>
              <a:tr h="289350">
                <a:tc>
                  <a:txBody>
                    <a:bodyPr/>
                    <a:lstStyle/>
                    <a:p>
                      <a:pPr indent="0" lvl="0" marL="0" rtl="0" algn="l">
                        <a:spcBef>
                          <a:spcPts val="0"/>
                        </a:spcBef>
                        <a:spcAft>
                          <a:spcPts val="0"/>
                        </a:spcAft>
                        <a:buNone/>
                      </a:pPr>
                      <a:r>
                        <a:rPr b="1" lang="sv-SE" sz="800"/>
                        <a:t>Bandwidth Mode</a:t>
                      </a:r>
                      <a:endParaRPr b="1" sz="800"/>
                    </a:p>
                  </a:txBody>
                  <a:tcPr marT="91425" marB="91425" marR="91425" marL="91425"/>
                </a:tc>
                <a:tc>
                  <a:txBody>
                    <a:bodyPr/>
                    <a:lstStyle/>
                    <a:p>
                      <a:pPr indent="0" lvl="0" marL="0" rtl="0" algn="l">
                        <a:spcBef>
                          <a:spcPts val="0"/>
                        </a:spcBef>
                        <a:spcAft>
                          <a:spcPts val="0"/>
                        </a:spcAft>
                        <a:buNone/>
                      </a:pPr>
                      <a:r>
                        <a:rPr b="1" lang="sv-SE" sz="800"/>
                        <a:t>Language</a:t>
                      </a:r>
                      <a:endParaRPr b="1" sz="800"/>
                    </a:p>
                  </a:txBody>
                  <a:tcPr marT="91425" marB="91425" marR="91425" marL="91425"/>
                </a:tc>
                <a:tc>
                  <a:txBody>
                    <a:bodyPr/>
                    <a:lstStyle/>
                    <a:p>
                      <a:pPr indent="0" lvl="0" marL="0" rtl="0" algn="l">
                        <a:spcBef>
                          <a:spcPts val="0"/>
                        </a:spcBef>
                        <a:spcAft>
                          <a:spcPts val="0"/>
                        </a:spcAft>
                        <a:buNone/>
                      </a:pPr>
                      <a:r>
                        <a:rPr b="1" lang="sv-SE" sz="800"/>
                        <a:t>Fonts</a:t>
                      </a:r>
                      <a:endParaRPr b="1" sz="800"/>
                    </a:p>
                  </a:txBody>
                  <a:tcPr marT="91425" marB="91425" marR="91425" marL="91425"/>
                </a:tc>
              </a:tr>
              <a:tr h="289350">
                <a:tc>
                  <a:txBody>
                    <a:bodyPr/>
                    <a:lstStyle/>
                    <a:p>
                      <a:pPr indent="0" lvl="0" marL="0" rtl="0" algn="l">
                        <a:spcBef>
                          <a:spcPts val="0"/>
                        </a:spcBef>
                        <a:spcAft>
                          <a:spcPts val="0"/>
                        </a:spcAft>
                        <a:buNone/>
                      </a:pPr>
                      <a:r>
                        <a:rPr lang="sv-SE" sz="800"/>
                        <a:t>Desktop Site</a:t>
                      </a:r>
                      <a:endParaRPr sz="800"/>
                    </a:p>
                  </a:txBody>
                  <a:tcPr marT="91425" marB="91425" marR="91425" marL="91425"/>
                </a:tc>
                <a:tc>
                  <a:txBody>
                    <a:bodyPr/>
                    <a:lstStyle/>
                    <a:p>
                      <a:pPr indent="0" lvl="0" marL="0" rtl="0" algn="l">
                        <a:spcBef>
                          <a:spcPts val="0"/>
                        </a:spcBef>
                        <a:spcAft>
                          <a:spcPts val="0"/>
                        </a:spcAft>
                        <a:buNone/>
                      </a:pPr>
                      <a:r>
                        <a:rPr lang="sv-SE" sz="800"/>
                        <a:t>English</a:t>
                      </a:r>
                      <a:endParaRPr sz="800"/>
                    </a:p>
                  </a:txBody>
                  <a:tcPr marT="91425" marB="91425" marR="91425" marL="91425"/>
                </a:tc>
                <a:tc>
                  <a:txBody>
                    <a:bodyPr/>
                    <a:lstStyle/>
                    <a:p>
                      <a:pPr indent="0" lvl="0" marL="0" rtl="0" algn="l">
                        <a:spcBef>
                          <a:spcPts val="0"/>
                        </a:spcBef>
                        <a:spcAft>
                          <a:spcPts val="0"/>
                        </a:spcAft>
                        <a:buNone/>
                      </a:pPr>
                      <a:r>
                        <a:rPr lang="sv-SE" sz="800"/>
                        <a:t>Standard</a:t>
                      </a:r>
                      <a:endParaRPr sz="800"/>
                    </a:p>
                  </a:txBody>
                  <a:tcPr marT="91425" marB="91425" marR="91425" marL="91425"/>
                </a:tc>
              </a:tr>
              <a:tr h="289350">
                <a:tc>
                  <a:txBody>
                    <a:bodyPr/>
                    <a:lstStyle/>
                    <a:p>
                      <a:pPr indent="0" lvl="0" marL="0" rtl="0" algn="l">
                        <a:spcBef>
                          <a:spcPts val="0"/>
                        </a:spcBef>
                        <a:spcAft>
                          <a:spcPts val="0"/>
                        </a:spcAft>
                        <a:buNone/>
                      </a:pPr>
                      <a:r>
                        <a:rPr lang="sv-SE" sz="800"/>
                        <a:t>Mobile Site</a:t>
                      </a:r>
                      <a:endParaRPr sz="800"/>
                    </a:p>
                  </a:txBody>
                  <a:tcPr marT="91425" marB="91425" marR="91425" marL="91425"/>
                </a:tc>
                <a:tc>
                  <a:txBody>
                    <a:bodyPr/>
                    <a:lstStyle/>
                    <a:p>
                      <a:pPr indent="0" lvl="0" marL="0" rtl="0" algn="l">
                        <a:spcBef>
                          <a:spcPts val="0"/>
                        </a:spcBef>
                        <a:spcAft>
                          <a:spcPts val="0"/>
                        </a:spcAft>
                        <a:buNone/>
                      </a:pPr>
                      <a:r>
                        <a:rPr lang="sv-SE" sz="800"/>
                        <a:t>French</a:t>
                      </a:r>
                      <a:endParaRPr sz="800"/>
                    </a:p>
                  </a:txBody>
                  <a:tcPr marT="91425" marB="91425" marR="91425" marL="91425"/>
                </a:tc>
                <a:tc>
                  <a:txBody>
                    <a:bodyPr/>
                    <a:lstStyle/>
                    <a:p>
                      <a:pPr indent="0" lvl="0" marL="0" rtl="0" algn="l">
                        <a:spcBef>
                          <a:spcPts val="0"/>
                        </a:spcBef>
                        <a:spcAft>
                          <a:spcPts val="0"/>
                        </a:spcAft>
                        <a:buNone/>
                      </a:pPr>
                      <a:r>
                        <a:rPr lang="sv-SE" sz="800"/>
                        <a:t>Open-Source</a:t>
                      </a:r>
                      <a:endParaRPr sz="800"/>
                    </a:p>
                  </a:txBody>
                  <a:tcPr marT="91425" marB="91425" marR="91425" marL="91425"/>
                </a:tc>
              </a:tr>
              <a:tr h="289350">
                <a:tc>
                  <a:txBody>
                    <a:bodyPr/>
                    <a:lstStyle/>
                    <a:p>
                      <a:pPr indent="0" lvl="0" marL="0" rtl="0" algn="l">
                        <a:spcBef>
                          <a:spcPts val="0"/>
                        </a:spcBef>
                        <a:spcAft>
                          <a:spcPts val="0"/>
                        </a:spcAft>
                        <a:buNone/>
                      </a:pPr>
                      <a:r>
                        <a:rPr lang="sv-SE" sz="800"/>
                        <a:t>Text Only</a:t>
                      </a:r>
                      <a:endParaRPr sz="800"/>
                    </a:p>
                  </a:txBody>
                  <a:tcPr marT="91425" marB="91425" marR="91425" marL="91425"/>
                </a:tc>
                <a:tc>
                  <a:txBody>
                    <a:bodyPr/>
                    <a:lstStyle/>
                    <a:p>
                      <a:pPr indent="0" lvl="0" marL="0" rtl="0" algn="l">
                        <a:spcBef>
                          <a:spcPts val="0"/>
                        </a:spcBef>
                        <a:spcAft>
                          <a:spcPts val="0"/>
                        </a:spcAft>
                        <a:buNone/>
                      </a:pPr>
                      <a:r>
                        <a:rPr lang="sv-SE" sz="800"/>
                        <a:t>German</a:t>
                      </a:r>
                      <a:endParaRPr sz="800"/>
                    </a:p>
                  </a:txBody>
                  <a:tcPr marT="91425" marB="91425" marR="91425" marL="91425"/>
                </a:tc>
                <a:tc>
                  <a:txBody>
                    <a:bodyPr/>
                    <a:lstStyle/>
                    <a:p>
                      <a:pPr indent="0" lvl="0" marL="0" rtl="0" algn="l">
                        <a:spcBef>
                          <a:spcPts val="0"/>
                        </a:spcBef>
                        <a:spcAft>
                          <a:spcPts val="0"/>
                        </a:spcAft>
                        <a:buNone/>
                      </a:pPr>
                      <a:r>
                        <a:rPr lang="sv-SE" sz="800"/>
                        <a:t>Minimal</a:t>
                      </a:r>
                      <a:endParaRPr sz="800"/>
                    </a:p>
                  </a:txBody>
                  <a:tcPr marT="91425" marB="91425" marR="91425" marL="91425"/>
                </a:tc>
              </a:tr>
              <a:tr h="2921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sv-SE" sz="800"/>
                        <a:t>Swedish</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b="1" lang="sv-SE" sz="800"/>
                        <a:t>Advertising</a:t>
                      </a:r>
                      <a:endParaRPr b="1" sz="800"/>
                    </a:p>
                  </a:txBody>
                  <a:tcPr marT="91425" marB="91425" marR="91425" marL="91425"/>
                </a:tc>
                <a:tc>
                  <a:txBody>
                    <a:bodyPr/>
                    <a:lstStyle/>
                    <a:p>
                      <a:pPr indent="0" lvl="0" marL="0" rtl="0" algn="l">
                        <a:spcBef>
                          <a:spcPts val="0"/>
                        </a:spcBef>
                        <a:spcAft>
                          <a:spcPts val="0"/>
                        </a:spcAft>
                        <a:buNone/>
                      </a:pPr>
                      <a:r>
                        <a:rPr b="1" lang="sv-SE" sz="800"/>
                        <a:t>Screen Size</a:t>
                      </a:r>
                      <a:endParaRPr b="1"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No Advertising</a:t>
                      </a:r>
                      <a:endParaRPr sz="800"/>
                    </a:p>
                  </a:txBody>
                  <a:tcPr marT="91425" marB="91425" marR="91425" marL="91425"/>
                </a:tc>
                <a:tc>
                  <a:txBody>
                    <a:bodyPr/>
                    <a:lstStyle/>
                    <a:p>
                      <a:pPr indent="0" lvl="0" marL="0" rtl="0" algn="l">
                        <a:spcBef>
                          <a:spcPts val="0"/>
                        </a:spcBef>
                        <a:spcAft>
                          <a:spcPts val="0"/>
                        </a:spcAft>
                        <a:buNone/>
                      </a:pPr>
                      <a:r>
                        <a:rPr lang="sv-SE" sz="800"/>
                        <a:t>Phone</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Targeted Advertising</a:t>
                      </a:r>
                      <a:endParaRPr sz="800"/>
                    </a:p>
                  </a:txBody>
                  <a:tcPr marT="91425" marB="91425" marR="91425" marL="91425"/>
                </a:tc>
                <a:tc>
                  <a:txBody>
                    <a:bodyPr/>
                    <a:lstStyle/>
                    <a:p>
                      <a:pPr indent="0" lvl="0" marL="0" rtl="0" algn="l">
                        <a:spcBef>
                          <a:spcPts val="0"/>
                        </a:spcBef>
                        <a:spcAft>
                          <a:spcPts val="0"/>
                        </a:spcAft>
                        <a:buNone/>
                      </a:pPr>
                      <a:r>
                        <a:rPr lang="sv-SE" sz="800"/>
                        <a:t>Tablet</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General Advertising</a:t>
                      </a:r>
                      <a:endParaRPr sz="800"/>
                    </a:p>
                  </a:txBody>
                  <a:tcPr marT="91425" marB="91425" marR="91425" marL="91425"/>
                </a:tc>
                <a:tc>
                  <a:txBody>
                    <a:bodyPr/>
                    <a:lstStyle/>
                    <a:p>
                      <a:pPr indent="0" lvl="0" marL="0" rtl="0" algn="l">
                        <a:spcBef>
                          <a:spcPts val="0"/>
                        </a:spcBef>
                        <a:spcAft>
                          <a:spcPts val="0"/>
                        </a:spcAft>
                        <a:buNone/>
                      </a:pPr>
                      <a:r>
                        <a:rPr lang="sv-SE" sz="800"/>
                        <a:t>Full Size</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Minimal Advertising</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bl>
          </a:graphicData>
        </a:graphic>
      </p:graphicFrame>
      <p:graphicFrame>
        <p:nvGraphicFramePr>
          <p:cNvPr id="498" name="Google Shape;498;p59"/>
          <p:cNvGraphicFramePr/>
          <p:nvPr/>
        </p:nvGraphicFramePr>
        <p:xfrm>
          <a:off x="3319325" y="-34987"/>
          <a:ext cx="3000000" cy="3000000"/>
        </p:xfrm>
        <a:graphic>
          <a:graphicData uri="http://schemas.openxmlformats.org/drawingml/2006/table">
            <a:tbl>
              <a:tblPr>
                <a:noFill/>
                <a:tableStyleId>{BEF19519-BCD9-4BDD-B9D8-26F7FD871FA4}</a:tableStyleId>
              </a:tblPr>
              <a:tblGrid>
                <a:gridCol w="773775"/>
                <a:gridCol w="1180525"/>
              </a:tblGrid>
              <a:tr h="221075">
                <a:tc>
                  <a:txBody>
                    <a:bodyPr/>
                    <a:lstStyle/>
                    <a:p>
                      <a:pPr indent="0" lvl="0" marL="0" rtl="0" algn="l">
                        <a:spcBef>
                          <a:spcPts val="0"/>
                        </a:spcBef>
                        <a:spcAft>
                          <a:spcPts val="0"/>
                        </a:spcAft>
                        <a:buNone/>
                      </a:pPr>
                      <a:r>
                        <a:rPr b="1" lang="sv-SE" sz="800"/>
                        <a:t>Language</a:t>
                      </a:r>
                      <a:endParaRPr b="1" sz="800"/>
                    </a:p>
                  </a:txBody>
                  <a:tcPr marT="91425" marB="91425" marR="91425" marL="91425">
                    <a:solidFill>
                      <a:srgbClr val="FFFFFF"/>
                    </a:solidFill>
                  </a:tcPr>
                </a:tc>
                <a:tc>
                  <a:txBody>
                    <a:bodyPr/>
                    <a:lstStyle/>
                    <a:p>
                      <a:pPr indent="0" lvl="0" marL="0" rtl="0" algn="l">
                        <a:spcBef>
                          <a:spcPts val="0"/>
                        </a:spcBef>
                        <a:spcAft>
                          <a:spcPts val="0"/>
                        </a:spcAft>
                        <a:buNone/>
                      </a:pPr>
                      <a:r>
                        <a:rPr b="1" lang="sv-SE" sz="800"/>
                        <a:t>Advertising</a:t>
                      </a:r>
                      <a:endParaRPr b="1" sz="800"/>
                    </a:p>
                  </a:txBody>
                  <a:tcPr marT="91425" marB="91425" marR="91425" marL="91425">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graphicFrame>
        <p:nvGraphicFramePr>
          <p:cNvPr id="499" name="Google Shape;499;p59"/>
          <p:cNvGraphicFramePr/>
          <p:nvPr/>
        </p:nvGraphicFramePr>
        <p:xfrm>
          <a:off x="5273625" y="-34987"/>
          <a:ext cx="3000000" cy="3000000"/>
        </p:xfrm>
        <a:graphic>
          <a:graphicData uri="http://schemas.openxmlformats.org/drawingml/2006/table">
            <a:tbl>
              <a:tblPr>
                <a:noFill/>
                <a:tableStyleId>{BEF19519-BCD9-4BDD-B9D8-26F7FD871FA4}</a:tableStyleId>
              </a:tblPr>
              <a:tblGrid>
                <a:gridCol w="1158000"/>
              </a:tblGrid>
              <a:tr h="221075">
                <a:tc>
                  <a:txBody>
                    <a:bodyPr/>
                    <a:lstStyle/>
                    <a:p>
                      <a:pPr indent="0" lvl="0" marL="0" rtl="0" algn="l">
                        <a:spcBef>
                          <a:spcPts val="0"/>
                        </a:spcBef>
                        <a:spcAft>
                          <a:spcPts val="0"/>
                        </a:spcAft>
                        <a:buNone/>
                      </a:pPr>
                      <a:r>
                        <a:rPr b="1" lang="sv-SE" sz="800"/>
                        <a:t>Bandwidth Mode</a:t>
                      </a:r>
                      <a:endParaRPr b="1" sz="800"/>
                    </a:p>
                  </a:txBody>
                  <a:tcPr marT="91425" marB="91425" marR="91425" marL="91425">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bl>
          </a:graphicData>
        </a:graphic>
      </p:graphicFrame>
      <p:graphicFrame>
        <p:nvGraphicFramePr>
          <p:cNvPr id="500" name="Google Shape;500;p59"/>
          <p:cNvGraphicFramePr/>
          <p:nvPr/>
        </p:nvGraphicFramePr>
        <p:xfrm>
          <a:off x="6431625" y="-34987"/>
          <a:ext cx="3000000" cy="3000000"/>
        </p:xfrm>
        <a:graphic>
          <a:graphicData uri="http://schemas.openxmlformats.org/drawingml/2006/table">
            <a:tbl>
              <a:tblPr>
                <a:noFill/>
                <a:tableStyleId>{BEF19519-BCD9-4BDD-B9D8-26F7FD871FA4}</a:tableStyleId>
              </a:tblPr>
              <a:tblGrid>
                <a:gridCol w="1158000"/>
              </a:tblGrid>
              <a:tr h="221075">
                <a:tc>
                  <a:txBody>
                    <a:bodyPr/>
                    <a:lstStyle/>
                    <a:p>
                      <a:pPr indent="0" lvl="0" marL="0" rtl="0" algn="l">
                        <a:spcBef>
                          <a:spcPts val="0"/>
                        </a:spcBef>
                        <a:spcAft>
                          <a:spcPts val="0"/>
                        </a:spcAft>
                        <a:buNone/>
                      </a:pPr>
                      <a:r>
                        <a:rPr b="1" lang="sv-SE" sz="800"/>
                        <a:t>Fonts</a:t>
                      </a:r>
                      <a:endParaRPr b="1" sz="800"/>
                    </a:p>
                  </a:txBody>
                  <a:tcPr marT="91425" marB="91425" marR="91425" marL="91425">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bl>
          </a:graphicData>
        </a:graphic>
      </p:graphicFrame>
      <p:sp>
        <p:nvSpPr>
          <p:cNvPr id="501" name="Google Shape;501;p59"/>
          <p:cNvSpPr txBox="1"/>
          <p:nvPr/>
        </p:nvSpPr>
        <p:spPr>
          <a:xfrm>
            <a:off x="5273625" y="1210675"/>
            <a:ext cx="8811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800">
                <a:highlight>
                  <a:srgbClr val="FFFFFF"/>
                </a:highlight>
              </a:rPr>
              <a:t>Mobile Site</a:t>
            </a:r>
            <a:endParaRPr sz="800">
              <a:highlight>
                <a:srgbClr val="FFFFFF"/>
              </a:highlight>
            </a:endParaRPr>
          </a:p>
        </p:txBody>
      </p:sp>
      <p:graphicFrame>
        <p:nvGraphicFramePr>
          <p:cNvPr id="502" name="Google Shape;502;p59"/>
          <p:cNvGraphicFramePr/>
          <p:nvPr/>
        </p:nvGraphicFramePr>
        <p:xfrm>
          <a:off x="7589625" y="-34987"/>
          <a:ext cx="3000000" cy="3000000"/>
        </p:xfrm>
        <a:graphic>
          <a:graphicData uri="http://schemas.openxmlformats.org/drawingml/2006/table">
            <a:tbl>
              <a:tblPr>
                <a:noFill/>
                <a:tableStyleId>{BEF19519-BCD9-4BDD-B9D8-26F7FD871FA4}</a:tableStyleId>
              </a:tblPr>
              <a:tblGrid>
                <a:gridCol w="1158000"/>
              </a:tblGrid>
              <a:tr h="221075">
                <a:tc>
                  <a:txBody>
                    <a:bodyPr/>
                    <a:lstStyle/>
                    <a:p>
                      <a:pPr indent="0" lvl="0" marL="0" rtl="0" algn="l">
                        <a:spcBef>
                          <a:spcPts val="0"/>
                        </a:spcBef>
                        <a:spcAft>
                          <a:spcPts val="0"/>
                        </a:spcAft>
                        <a:buNone/>
                      </a:pPr>
                      <a:r>
                        <a:rPr b="1" lang="sv-SE" sz="800"/>
                        <a:t>Screen Size</a:t>
                      </a:r>
                      <a:endParaRPr b="1" sz="800"/>
                    </a:p>
                  </a:txBody>
                  <a:tcPr marT="91425" marB="91425" marR="91425" marL="91425">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
                                        <p:tgtEl>
                                          <p:spTgt spid="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
                                        <p:tgtEl>
                                          <p:spTgt spid="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
                                        <p:tgtEl>
                                          <p:spTgt spid="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
                                        <p:tgtEl>
                                          <p:spTgt spid="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09" name="Google Shape;509;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Constraints</a:t>
            </a:r>
            <a:endParaRPr/>
          </a:p>
        </p:txBody>
      </p:sp>
      <p:sp>
        <p:nvSpPr>
          <p:cNvPr id="510" name="Google Shape;510;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Remove all ERROR/SINGLE cases before CIT.</a:t>
            </a:r>
            <a:endParaRPr/>
          </a:p>
          <a:p>
            <a:pPr indent="-368300" lvl="1" marL="914400" rtl="0" algn="l">
              <a:spcBef>
                <a:spcPts val="500"/>
              </a:spcBef>
              <a:spcAft>
                <a:spcPts val="0"/>
              </a:spcAft>
              <a:buSzPts val="2200"/>
              <a:buChar char="•"/>
            </a:pPr>
            <a:r>
              <a:rPr lang="sv-SE"/>
              <a:t>Error output, one-time corner cases</a:t>
            </a:r>
            <a:endParaRPr/>
          </a:p>
          <a:p>
            <a:pPr indent="-393700" lvl="0" marL="457200" rtl="0" algn="l">
              <a:spcBef>
                <a:spcPts val="1000"/>
              </a:spcBef>
              <a:spcAft>
                <a:spcPts val="0"/>
              </a:spcAft>
              <a:buSzPts val="2600"/>
              <a:buChar char="•"/>
            </a:pPr>
            <a:r>
              <a:rPr lang="sv-SE"/>
              <a:t>Constraints on value combinations specified:</a:t>
            </a:r>
            <a:endParaRPr/>
          </a:p>
          <a:p>
            <a:pPr indent="-368300" lvl="1" marL="914400" rtl="0" algn="l">
              <a:spcBef>
                <a:spcPts val="500"/>
              </a:spcBef>
              <a:spcAft>
                <a:spcPts val="0"/>
              </a:spcAft>
              <a:buSzPts val="2200"/>
              <a:buChar char="•"/>
            </a:pPr>
            <a:r>
              <a:rPr lang="sv-SE"/>
              <a:t>OMIT(Text-Only, *, *, Full Size, *) </a:t>
            </a:r>
            <a:endParaRPr/>
          </a:p>
          <a:p>
            <a:pPr indent="-368300" lvl="1" marL="914400" rtl="0" algn="l">
              <a:spcBef>
                <a:spcPts val="500"/>
              </a:spcBef>
              <a:spcAft>
                <a:spcPts val="0"/>
              </a:spcAft>
              <a:buSzPts val="2200"/>
              <a:buChar char="•"/>
            </a:pPr>
            <a:r>
              <a:rPr lang="sv-SE"/>
              <a:t>OMIT(*, *, *, Full Size, Minimal)</a:t>
            </a:r>
            <a:endParaRPr/>
          </a:p>
          <a:p>
            <a:pPr indent="-393700" lvl="0" marL="457200" rtl="0" algn="l">
              <a:spcBef>
                <a:spcPts val="1000"/>
              </a:spcBef>
              <a:spcAft>
                <a:spcPts val="0"/>
              </a:spcAft>
              <a:buSzPts val="2600"/>
              <a:buChar char="•"/>
            </a:pPr>
            <a:r>
              <a:rPr lang="sv-SE"/>
              <a:t>Further reduces number of test specifications.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9" name="Google Shape;169;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 Interactions</a:t>
            </a:r>
            <a:endParaRPr/>
          </a:p>
        </p:txBody>
      </p:sp>
      <p:sp>
        <p:nvSpPr>
          <p:cNvPr id="170" name="Google Shape;170;p25"/>
          <p:cNvSpPr txBox="1"/>
          <p:nvPr>
            <p:ph idx="1" type="body"/>
          </p:nvPr>
        </p:nvSpPr>
        <p:spPr>
          <a:xfrm>
            <a:off x="468896" y="1282400"/>
            <a:ext cx="4973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Features are expected to interact.</a:t>
            </a:r>
            <a:endParaRPr/>
          </a:p>
          <a:p>
            <a:pPr indent="-368300" lvl="1" marL="914400" rtl="0" algn="l">
              <a:spcBef>
                <a:spcPts val="500"/>
              </a:spcBef>
              <a:spcAft>
                <a:spcPts val="0"/>
              </a:spcAft>
              <a:buSzPts val="2200"/>
              <a:buChar char="•"/>
            </a:pPr>
            <a:r>
              <a:rPr lang="sv-SE"/>
              <a:t>Usually this is planned!</a:t>
            </a:r>
            <a:endParaRPr/>
          </a:p>
          <a:p>
            <a:pPr indent="-368300" lvl="1" marL="914400" rtl="0" algn="l">
              <a:spcBef>
                <a:spcPts val="500"/>
              </a:spcBef>
              <a:spcAft>
                <a:spcPts val="0"/>
              </a:spcAft>
              <a:buSzPts val="2200"/>
              <a:buChar char="•"/>
            </a:pPr>
            <a:r>
              <a:rPr lang="sv-SE"/>
              <a:t>Sometimes unplanned interactions break the system.</a:t>
            </a:r>
            <a:endParaRPr/>
          </a:p>
          <a:p>
            <a:pPr indent="-368300" lvl="1" marL="914400" rtl="0" algn="l">
              <a:spcBef>
                <a:spcPts val="500"/>
              </a:spcBef>
              <a:spcAft>
                <a:spcPts val="0"/>
              </a:spcAft>
              <a:buSzPts val="2200"/>
              <a:buChar char="•"/>
            </a:pPr>
            <a:r>
              <a:rPr b="1" lang="sv-SE"/>
              <a:t>We should select tests that thoroughly test feature interactions.</a:t>
            </a:r>
            <a:endParaRPr b="1"/>
          </a:p>
        </p:txBody>
      </p:sp>
      <p:pic>
        <p:nvPicPr>
          <p:cNvPr id="171" name="Google Shape;171;p25"/>
          <p:cNvPicPr preferRelativeResize="0"/>
          <p:nvPr/>
        </p:nvPicPr>
        <p:blipFill>
          <a:blip r:embed="rId3">
            <a:alphaModFix/>
          </a:blip>
          <a:stretch>
            <a:fillRect/>
          </a:stretch>
        </p:blipFill>
        <p:spPr>
          <a:xfrm>
            <a:off x="5649341" y="501974"/>
            <a:ext cx="3457310" cy="43216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17" name="Google Shape;517;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CIT Tools</a:t>
            </a:r>
            <a:endParaRPr/>
          </a:p>
        </p:txBody>
      </p:sp>
      <p:sp>
        <p:nvSpPr>
          <p:cNvPr id="518" name="Google Shape;518;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Pairwise Independent Combinatorial Testing (Microsoft): </a:t>
            </a:r>
            <a:r>
              <a:rPr lang="sv-SE" u="sng">
                <a:solidFill>
                  <a:schemeClr val="hlink"/>
                </a:solidFill>
                <a:hlinkClick r:id="rId3"/>
              </a:rPr>
              <a:t>https://github.com/microsoft/pict</a:t>
            </a:r>
            <a:r>
              <a:rPr lang="sv-SE"/>
              <a:t> </a:t>
            </a:r>
            <a:endParaRPr/>
          </a:p>
          <a:p>
            <a:pPr indent="-393700" lvl="0" marL="457200" rtl="0" algn="l">
              <a:spcBef>
                <a:spcPts val="0"/>
              </a:spcBef>
              <a:spcAft>
                <a:spcPts val="0"/>
              </a:spcAft>
              <a:buSzPts val="2600"/>
              <a:buChar char="•"/>
            </a:pPr>
            <a:r>
              <a:rPr lang="sv-SE"/>
              <a:t>Automated Combinatorial Testing for Software (NIST): </a:t>
            </a:r>
            <a:r>
              <a:rPr lang="sv-SE" u="sng">
                <a:solidFill>
                  <a:schemeClr val="hlink"/>
                </a:solidFill>
                <a:hlinkClick r:id="rId4"/>
              </a:rPr>
              <a:t>https://csrc.nist.gov/projects/automated-combinatorial-testing-for-software</a:t>
            </a:r>
            <a:r>
              <a:rPr lang="sv-SE"/>
              <a:t> </a:t>
            </a:r>
            <a:endParaRPr/>
          </a:p>
          <a:p>
            <a:pPr indent="-393700" lvl="0" marL="457200" rtl="0" algn="l">
              <a:spcBef>
                <a:spcPts val="0"/>
              </a:spcBef>
              <a:spcAft>
                <a:spcPts val="0"/>
              </a:spcAft>
              <a:buSzPts val="2600"/>
              <a:buChar char="•"/>
            </a:pPr>
            <a:r>
              <a:rPr lang="sv-SE"/>
              <a:t> .. Many more: </a:t>
            </a:r>
            <a:r>
              <a:rPr lang="sv-SE" u="sng">
                <a:solidFill>
                  <a:schemeClr val="hlink"/>
                </a:solidFill>
                <a:hlinkClick r:id="rId5"/>
              </a:rPr>
              <a:t>http://www.pairwise.org/tools.asp</a:t>
            </a:r>
            <a:r>
              <a:rPr lang="sv-SE"/>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25" name="Google Shape;525;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 Browser Configuration </a:t>
            </a:r>
            <a:endParaRPr/>
          </a:p>
        </p:txBody>
      </p:sp>
      <p:sp>
        <p:nvSpPr>
          <p:cNvPr id="526" name="Google Shape;526;p62"/>
          <p:cNvSpPr txBox="1"/>
          <p:nvPr>
            <p:ph idx="1" type="body"/>
          </p:nvPr>
        </p:nvSpPr>
        <p:spPr>
          <a:xfrm>
            <a:off x="468900" y="2838146"/>
            <a:ext cx="8217900" cy="19245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Full set of test specifications = 144</a:t>
            </a:r>
            <a:endParaRPr/>
          </a:p>
          <a:p>
            <a:pPr indent="-393700" lvl="0" marL="457200" rtl="0" algn="l">
              <a:spcBef>
                <a:spcPts val="0"/>
              </a:spcBef>
              <a:spcAft>
                <a:spcPts val="0"/>
              </a:spcAft>
              <a:buSzPts val="2600"/>
              <a:buChar char="•"/>
            </a:pPr>
            <a:r>
              <a:rPr lang="sv-SE"/>
              <a:t>Create set covering all pairwise value combinations.</a:t>
            </a:r>
            <a:endParaRPr/>
          </a:p>
          <a:p>
            <a:pPr indent="-368300" lvl="1" marL="914400" rtl="0" algn="l">
              <a:spcBef>
                <a:spcPts val="0"/>
              </a:spcBef>
              <a:spcAft>
                <a:spcPts val="0"/>
              </a:spcAft>
              <a:buSzPts val="2200"/>
              <a:buChar char="•"/>
            </a:pPr>
            <a:r>
              <a:rPr lang="sv-SE"/>
              <a:t>Hint: Start with two variables with most values. Add one variable at a time.</a:t>
            </a:r>
            <a:endParaRPr/>
          </a:p>
        </p:txBody>
      </p:sp>
      <p:graphicFrame>
        <p:nvGraphicFramePr>
          <p:cNvPr id="527" name="Google Shape;527;p62"/>
          <p:cNvGraphicFramePr/>
          <p:nvPr/>
        </p:nvGraphicFramePr>
        <p:xfrm>
          <a:off x="1781550" y="1301450"/>
          <a:ext cx="3000000" cy="3000000"/>
        </p:xfrm>
        <a:graphic>
          <a:graphicData uri="http://schemas.openxmlformats.org/drawingml/2006/table">
            <a:tbl>
              <a:tblPr>
                <a:noFill/>
                <a:tableStyleId>{DB5609C0-D794-4FE6-B9C7-852B77B74A51}</a:tableStyleId>
              </a:tblPr>
              <a:tblGrid>
                <a:gridCol w="895350"/>
                <a:gridCol w="990600"/>
                <a:gridCol w="1114425"/>
                <a:gridCol w="971550"/>
                <a:gridCol w="1000125"/>
                <a:gridCol w="962025"/>
              </a:tblGrid>
              <a:tr h="12700">
                <a:tc>
                  <a:txBody>
                    <a:bodyPr/>
                    <a:lstStyle/>
                    <a:p>
                      <a:pPr indent="0" lvl="0" marL="0" rtl="0" algn="l">
                        <a:spcBef>
                          <a:spcPts val="0"/>
                        </a:spcBef>
                        <a:spcAft>
                          <a:spcPts val="0"/>
                        </a:spcAft>
                        <a:buNone/>
                      </a:pPr>
                      <a:r>
                        <a:rPr b="1" lang="sv-SE" sz="1100"/>
                        <a:t>Allow Content to Load</a:t>
                      </a:r>
                      <a:endParaRPr b="1" sz="1100"/>
                    </a:p>
                  </a:txBody>
                  <a:tcPr marT="63500" marB="63500" marR="63500" marL="63500"/>
                </a:tc>
                <a:tc>
                  <a:txBody>
                    <a:bodyPr/>
                    <a:lstStyle/>
                    <a:p>
                      <a:pPr indent="0" lvl="0" marL="0" rtl="0" algn="l">
                        <a:spcBef>
                          <a:spcPts val="0"/>
                        </a:spcBef>
                        <a:spcAft>
                          <a:spcPts val="0"/>
                        </a:spcAft>
                        <a:buNone/>
                      </a:pPr>
                      <a:r>
                        <a:rPr b="1" lang="sv-SE" sz="1100"/>
                        <a:t>Notify About Pop-Ups</a:t>
                      </a:r>
                      <a:endParaRPr b="1" sz="1100"/>
                    </a:p>
                  </a:txBody>
                  <a:tcPr marT="63500" marB="63500" marR="63500" marL="63500"/>
                </a:tc>
                <a:tc>
                  <a:txBody>
                    <a:bodyPr/>
                    <a:lstStyle/>
                    <a:p>
                      <a:pPr indent="0" lvl="0" marL="0" rtl="0" algn="l">
                        <a:spcBef>
                          <a:spcPts val="0"/>
                        </a:spcBef>
                        <a:spcAft>
                          <a:spcPts val="0"/>
                        </a:spcAft>
                        <a:buNone/>
                      </a:pPr>
                      <a:r>
                        <a:rPr b="1" lang="sv-SE" sz="1100"/>
                        <a:t>Allow Cookies</a:t>
                      </a:r>
                      <a:endParaRPr b="1" sz="1100"/>
                    </a:p>
                  </a:txBody>
                  <a:tcPr marT="63500" marB="63500" marR="63500" marL="63500"/>
                </a:tc>
                <a:tc>
                  <a:txBody>
                    <a:bodyPr/>
                    <a:lstStyle/>
                    <a:p>
                      <a:pPr indent="0" lvl="0" marL="0" rtl="0" algn="l">
                        <a:spcBef>
                          <a:spcPts val="0"/>
                        </a:spcBef>
                        <a:spcAft>
                          <a:spcPts val="0"/>
                        </a:spcAft>
                        <a:buNone/>
                      </a:pPr>
                      <a:r>
                        <a:rPr b="1" lang="sv-SE" sz="1100"/>
                        <a:t>Warn About Add-Ons</a:t>
                      </a:r>
                      <a:endParaRPr b="1" sz="1100"/>
                    </a:p>
                  </a:txBody>
                  <a:tcPr marT="63500" marB="63500" marR="63500" marL="63500"/>
                </a:tc>
                <a:tc>
                  <a:txBody>
                    <a:bodyPr/>
                    <a:lstStyle/>
                    <a:p>
                      <a:pPr indent="0" lvl="0" marL="0" rtl="0" algn="l">
                        <a:spcBef>
                          <a:spcPts val="0"/>
                        </a:spcBef>
                        <a:spcAft>
                          <a:spcPts val="0"/>
                        </a:spcAft>
                        <a:buNone/>
                      </a:pPr>
                      <a:r>
                        <a:rPr b="1" lang="sv-SE" sz="1100"/>
                        <a:t>Warn About Attack Sites</a:t>
                      </a:r>
                      <a:endParaRPr b="1" sz="1100"/>
                    </a:p>
                  </a:txBody>
                  <a:tcPr marT="63500" marB="63500" marR="63500" marL="63500"/>
                </a:tc>
                <a:tc>
                  <a:txBody>
                    <a:bodyPr/>
                    <a:lstStyle/>
                    <a:p>
                      <a:pPr indent="0" lvl="0" marL="0" rtl="0" algn="l">
                        <a:spcBef>
                          <a:spcPts val="0"/>
                        </a:spcBef>
                        <a:spcAft>
                          <a:spcPts val="0"/>
                        </a:spcAft>
                        <a:buNone/>
                      </a:pPr>
                      <a:r>
                        <a:rPr b="1" lang="sv-SE" sz="1100"/>
                        <a:t>Warn About Forgeries</a:t>
                      </a:r>
                      <a:endParaRPr b="1" sz="1100"/>
                    </a:p>
                  </a:txBody>
                  <a:tcPr marT="63500" marB="63500" marR="63500" marL="63500"/>
                </a:tc>
              </a:tr>
              <a:tr h="12700">
                <a:tc>
                  <a:txBody>
                    <a:bodyPr/>
                    <a:lstStyle/>
                    <a:p>
                      <a:pPr indent="0" lvl="0" marL="0" rtl="0" algn="l">
                        <a:spcBef>
                          <a:spcPts val="0"/>
                        </a:spcBef>
                        <a:spcAft>
                          <a:spcPts val="0"/>
                        </a:spcAft>
                        <a:buNone/>
                      </a:pPr>
                      <a:r>
                        <a:rPr lang="sv-SE" sz="1100"/>
                        <a:t>Allow</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c>
                  <a:txBody>
                    <a:bodyPr/>
                    <a:lstStyle/>
                    <a:p>
                      <a:pPr indent="0" lvl="0" marL="0" rtl="0" algn="l">
                        <a:spcBef>
                          <a:spcPts val="0"/>
                        </a:spcBef>
                        <a:spcAft>
                          <a:spcPts val="0"/>
                        </a:spcAft>
                        <a:buNone/>
                      </a:pPr>
                      <a:r>
                        <a:rPr lang="sv-SE" sz="1100"/>
                        <a:t>Allow</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r>
              <a:tr h="12700">
                <a:tc>
                  <a:txBody>
                    <a:bodyPr/>
                    <a:lstStyle/>
                    <a:p>
                      <a:pPr indent="0" lvl="0" marL="0" rtl="0" algn="l">
                        <a:spcBef>
                          <a:spcPts val="0"/>
                        </a:spcBef>
                        <a:spcAft>
                          <a:spcPts val="0"/>
                        </a:spcAft>
                        <a:buNone/>
                      </a:pPr>
                      <a:r>
                        <a:rPr lang="sv-SE" sz="1100"/>
                        <a:t>Restrict</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c>
                  <a:txBody>
                    <a:bodyPr/>
                    <a:lstStyle/>
                    <a:p>
                      <a:pPr indent="0" lvl="0" marL="0" rtl="0" algn="l">
                        <a:spcBef>
                          <a:spcPts val="0"/>
                        </a:spcBef>
                        <a:spcAft>
                          <a:spcPts val="0"/>
                        </a:spcAft>
                        <a:buNone/>
                      </a:pPr>
                      <a:r>
                        <a:rPr lang="sv-SE" sz="1100"/>
                        <a:t>Restrict</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r>
              <a:tr h="12700">
                <a:tc>
                  <a:txBody>
                    <a:bodyPr/>
                    <a:lstStyle/>
                    <a:p>
                      <a:pPr indent="0" lvl="0" marL="0" rtl="0" algn="l">
                        <a:spcBef>
                          <a:spcPts val="0"/>
                        </a:spcBef>
                        <a:spcAft>
                          <a:spcPts val="0"/>
                        </a:spcAft>
                        <a:buNone/>
                      </a:pPr>
                      <a:r>
                        <a:rPr lang="sv-SE" sz="1100"/>
                        <a:t>Block</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rPr lang="sv-SE" sz="1100"/>
                        <a:t>Block</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bl>
          </a:graphicData>
        </a:graphic>
      </p:graphicFrame>
      <p:sp>
        <p:nvSpPr>
          <p:cNvPr id="528" name="Google Shape;528;p62"/>
          <p:cNvSpPr/>
          <p:nvPr/>
        </p:nvSpPr>
        <p:spPr>
          <a:xfrm>
            <a:off x="6553200" y="0"/>
            <a:ext cx="24621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https://bit.ly/37P15nr</a:t>
            </a:r>
            <a:endParaRPr b="1"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5" name="Google Shape;535;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Solution</a:t>
            </a:r>
            <a:endParaRPr/>
          </a:p>
        </p:txBody>
      </p:sp>
      <p:graphicFrame>
        <p:nvGraphicFramePr>
          <p:cNvPr id="536" name="Google Shape;536;p63"/>
          <p:cNvGraphicFramePr/>
          <p:nvPr/>
        </p:nvGraphicFramePr>
        <p:xfrm>
          <a:off x="860300" y="1211875"/>
          <a:ext cx="3000000" cy="3000000"/>
        </p:xfrm>
        <a:graphic>
          <a:graphicData uri="http://schemas.openxmlformats.org/drawingml/2006/table">
            <a:tbl>
              <a:tblPr>
                <a:noFill/>
                <a:tableStyleId>{BEF19519-BCD9-4BDD-B9D8-26F7FD871FA4}</a:tableStyleId>
              </a:tblPr>
              <a:tblGrid>
                <a:gridCol w="1398275"/>
                <a:gridCol w="1624475"/>
              </a:tblGrid>
              <a:tr h="350000">
                <a:tc>
                  <a:txBody>
                    <a:bodyPr/>
                    <a:lstStyle/>
                    <a:p>
                      <a:pPr indent="0" lvl="0" marL="0" rtl="0" algn="l">
                        <a:spcBef>
                          <a:spcPts val="0"/>
                        </a:spcBef>
                        <a:spcAft>
                          <a:spcPts val="0"/>
                        </a:spcAft>
                        <a:buNone/>
                      </a:pPr>
                      <a:r>
                        <a:rPr b="1" lang="sv-SE" sz="1200"/>
                        <a:t>Allow Content</a:t>
                      </a:r>
                      <a:endParaRPr b="1" sz="1200"/>
                    </a:p>
                  </a:txBody>
                  <a:tcPr marT="91425" marB="91425" marR="91425" marL="91425"/>
                </a:tc>
                <a:tc>
                  <a:txBody>
                    <a:bodyPr/>
                    <a:lstStyle/>
                    <a:p>
                      <a:pPr indent="0" lvl="0" marL="0" rtl="0" algn="l">
                        <a:spcBef>
                          <a:spcPts val="0"/>
                        </a:spcBef>
                        <a:spcAft>
                          <a:spcPts val="0"/>
                        </a:spcAft>
                        <a:buNone/>
                      </a:pPr>
                      <a:r>
                        <a:rPr b="1" lang="sv-SE" sz="1200"/>
                        <a:t>Allow Cookies</a:t>
                      </a:r>
                      <a:endParaRPr b="1" sz="1200"/>
                    </a:p>
                  </a:txBody>
                  <a:tcPr marT="91425" marB="91425" marR="91425" marL="91425"/>
                </a:tc>
              </a:tr>
              <a:tr h="363950">
                <a:tc>
                  <a:txBody>
                    <a:bodyPr/>
                    <a:lstStyle/>
                    <a:p>
                      <a:pPr indent="0" lvl="0" marL="0" rtl="0" algn="l">
                        <a:spcBef>
                          <a:spcPts val="0"/>
                        </a:spcBef>
                        <a:spcAft>
                          <a:spcPts val="0"/>
                        </a:spcAft>
                        <a:buNone/>
                      </a:pPr>
                      <a:r>
                        <a:rPr lang="sv-SE" sz="1100"/>
                        <a:t>Allow</a:t>
                      </a:r>
                      <a:endParaRPr sz="1200"/>
                    </a:p>
                  </a:txBody>
                  <a:tcPr marT="91425" marB="91425" marR="91425" marL="91425"/>
                </a:tc>
                <a:tc>
                  <a:txBody>
                    <a:bodyPr/>
                    <a:lstStyle/>
                    <a:p>
                      <a:pPr indent="0" lvl="0" marL="0" rtl="0" algn="l">
                        <a:spcBef>
                          <a:spcPts val="0"/>
                        </a:spcBef>
                        <a:spcAft>
                          <a:spcPts val="0"/>
                        </a:spcAft>
                        <a:buNone/>
                      </a:pPr>
                      <a:r>
                        <a:rPr lang="sv-SE" sz="1100"/>
                        <a:t>Allow</a:t>
                      </a:r>
                      <a:endParaRPr sz="1200"/>
                    </a:p>
                  </a:txBody>
                  <a:tcPr marT="91425" marB="91425" marR="91425" marL="91425"/>
                </a:tc>
              </a:tr>
              <a:tr h="350000">
                <a:tc>
                  <a:txBody>
                    <a:bodyPr/>
                    <a:lstStyle/>
                    <a:p>
                      <a:pPr indent="0" lvl="0" marL="0" rtl="0" algn="l">
                        <a:spcBef>
                          <a:spcPts val="0"/>
                        </a:spcBef>
                        <a:spcAft>
                          <a:spcPts val="0"/>
                        </a:spcAft>
                        <a:buNone/>
                      </a:pPr>
                      <a:r>
                        <a:rPr lang="sv-SE" sz="1100"/>
                        <a:t>Allow</a:t>
                      </a:r>
                      <a:endParaRPr sz="1200"/>
                    </a:p>
                  </a:txBody>
                  <a:tcPr marT="91425" marB="91425" marR="91425" marL="91425"/>
                </a:tc>
                <a:tc>
                  <a:txBody>
                    <a:bodyPr/>
                    <a:lstStyle/>
                    <a:p>
                      <a:pPr indent="0" lvl="0" marL="0" rtl="0" algn="l">
                        <a:spcBef>
                          <a:spcPts val="0"/>
                        </a:spcBef>
                        <a:spcAft>
                          <a:spcPts val="0"/>
                        </a:spcAft>
                        <a:buNone/>
                      </a:pPr>
                      <a:r>
                        <a:rPr lang="sv-SE" sz="1100"/>
                        <a:t>Restrict</a:t>
                      </a:r>
                      <a:endParaRPr sz="1200"/>
                    </a:p>
                  </a:txBody>
                  <a:tcPr marT="91425" marB="91425" marR="91425" marL="91425"/>
                </a:tc>
              </a:tr>
              <a:tr h="363950">
                <a:tc>
                  <a:txBody>
                    <a:bodyPr/>
                    <a:lstStyle/>
                    <a:p>
                      <a:pPr indent="0" lvl="0" marL="0" rtl="0" algn="l">
                        <a:spcBef>
                          <a:spcPts val="0"/>
                        </a:spcBef>
                        <a:spcAft>
                          <a:spcPts val="0"/>
                        </a:spcAft>
                        <a:buNone/>
                      </a:pPr>
                      <a:r>
                        <a:rPr lang="sv-SE" sz="1100"/>
                        <a:t>Allow</a:t>
                      </a:r>
                      <a:endParaRPr sz="1200"/>
                    </a:p>
                  </a:txBody>
                  <a:tcPr marT="91425" marB="91425" marR="91425" marL="91425"/>
                </a:tc>
                <a:tc>
                  <a:txBody>
                    <a:bodyPr/>
                    <a:lstStyle/>
                    <a:p>
                      <a:pPr indent="0" lvl="0" marL="0" rtl="0" algn="l">
                        <a:spcBef>
                          <a:spcPts val="0"/>
                        </a:spcBef>
                        <a:spcAft>
                          <a:spcPts val="0"/>
                        </a:spcAft>
                        <a:buNone/>
                      </a:pPr>
                      <a:r>
                        <a:rPr lang="sv-SE" sz="1100"/>
                        <a:t>Block</a:t>
                      </a:r>
                      <a:endParaRPr sz="1200"/>
                    </a:p>
                  </a:txBody>
                  <a:tcPr marT="91425" marB="91425" marR="91425" marL="91425"/>
                </a:tc>
              </a:tr>
              <a:tr h="350000">
                <a:tc>
                  <a:txBody>
                    <a:bodyPr/>
                    <a:lstStyle/>
                    <a:p>
                      <a:pPr indent="0" lvl="0" marL="0" rtl="0" algn="l">
                        <a:spcBef>
                          <a:spcPts val="0"/>
                        </a:spcBef>
                        <a:spcAft>
                          <a:spcPts val="0"/>
                        </a:spcAft>
                        <a:buNone/>
                      </a:pPr>
                      <a:r>
                        <a:rPr lang="sv-SE" sz="1100"/>
                        <a:t>Restrict</a:t>
                      </a:r>
                      <a:endParaRPr sz="1200"/>
                    </a:p>
                  </a:txBody>
                  <a:tcPr marT="91425" marB="91425" marR="91425" marL="91425"/>
                </a:tc>
                <a:tc>
                  <a:txBody>
                    <a:bodyPr/>
                    <a:lstStyle/>
                    <a:p>
                      <a:pPr indent="0" lvl="0" marL="0" rtl="0" algn="l">
                        <a:spcBef>
                          <a:spcPts val="0"/>
                        </a:spcBef>
                        <a:spcAft>
                          <a:spcPts val="0"/>
                        </a:spcAft>
                        <a:buNone/>
                      </a:pPr>
                      <a:r>
                        <a:rPr lang="sv-SE" sz="1100"/>
                        <a:t>Allow</a:t>
                      </a:r>
                      <a:endParaRPr sz="1200"/>
                    </a:p>
                  </a:txBody>
                  <a:tcPr marT="91425" marB="91425" marR="91425" marL="91425"/>
                </a:tc>
              </a:tr>
              <a:tr h="350000">
                <a:tc>
                  <a:txBody>
                    <a:bodyPr/>
                    <a:lstStyle/>
                    <a:p>
                      <a:pPr indent="0" lvl="0" marL="0" rtl="0" algn="l">
                        <a:spcBef>
                          <a:spcPts val="0"/>
                        </a:spcBef>
                        <a:spcAft>
                          <a:spcPts val="0"/>
                        </a:spcAft>
                        <a:buNone/>
                      </a:pPr>
                      <a:r>
                        <a:rPr lang="sv-SE" sz="1100"/>
                        <a:t>Restrict</a:t>
                      </a:r>
                      <a:endParaRPr sz="1200"/>
                    </a:p>
                  </a:txBody>
                  <a:tcPr marT="91425" marB="91425" marR="91425" marL="91425"/>
                </a:tc>
                <a:tc>
                  <a:txBody>
                    <a:bodyPr/>
                    <a:lstStyle/>
                    <a:p>
                      <a:pPr indent="0" lvl="0" marL="0" rtl="0" algn="l">
                        <a:spcBef>
                          <a:spcPts val="0"/>
                        </a:spcBef>
                        <a:spcAft>
                          <a:spcPts val="0"/>
                        </a:spcAft>
                        <a:buNone/>
                      </a:pPr>
                      <a:r>
                        <a:rPr lang="sv-SE" sz="1100"/>
                        <a:t>Restrict</a:t>
                      </a:r>
                      <a:endParaRPr sz="1200"/>
                    </a:p>
                  </a:txBody>
                  <a:tcPr marT="91425" marB="91425" marR="91425" marL="91425"/>
                </a:tc>
              </a:tr>
              <a:tr h="350000">
                <a:tc>
                  <a:txBody>
                    <a:bodyPr/>
                    <a:lstStyle/>
                    <a:p>
                      <a:pPr indent="0" lvl="0" marL="0" rtl="0" algn="l">
                        <a:spcBef>
                          <a:spcPts val="0"/>
                        </a:spcBef>
                        <a:spcAft>
                          <a:spcPts val="0"/>
                        </a:spcAft>
                        <a:buNone/>
                      </a:pPr>
                      <a:r>
                        <a:rPr lang="sv-SE" sz="1100"/>
                        <a:t>Restrict</a:t>
                      </a:r>
                      <a:endParaRPr sz="1200"/>
                    </a:p>
                  </a:txBody>
                  <a:tcPr marT="91425" marB="91425" marR="91425" marL="91425"/>
                </a:tc>
                <a:tc>
                  <a:txBody>
                    <a:bodyPr/>
                    <a:lstStyle/>
                    <a:p>
                      <a:pPr indent="0" lvl="0" marL="0" rtl="0" algn="l">
                        <a:spcBef>
                          <a:spcPts val="0"/>
                        </a:spcBef>
                        <a:spcAft>
                          <a:spcPts val="0"/>
                        </a:spcAft>
                        <a:buNone/>
                      </a:pPr>
                      <a:r>
                        <a:rPr lang="sv-SE" sz="1100"/>
                        <a:t>Block</a:t>
                      </a:r>
                      <a:endParaRPr sz="1200"/>
                    </a:p>
                  </a:txBody>
                  <a:tcPr marT="91425" marB="91425" marR="91425" marL="91425"/>
                </a:tc>
              </a:tr>
              <a:tr h="350000">
                <a:tc>
                  <a:txBody>
                    <a:bodyPr/>
                    <a:lstStyle/>
                    <a:p>
                      <a:pPr indent="0" lvl="0" marL="0" rtl="0" algn="l">
                        <a:spcBef>
                          <a:spcPts val="0"/>
                        </a:spcBef>
                        <a:spcAft>
                          <a:spcPts val="0"/>
                        </a:spcAft>
                        <a:buNone/>
                      </a:pPr>
                      <a:r>
                        <a:rPr lang="sv-SE" sz="1100"/>
                        <a:t>Block</a:t>
                      </a:r>
                      <a:endParaRPr sz="1200"/>
                    </a:p>
                  </a:txBody>
                  <a:tcPr marT="91425" marB="91425" marR="91425" marL="91425"/>
                </a:tc>
                <a:tc>
                  <a:txBody>
                    <a:bodyPr/>
                    <a:lstStyle/>
                    <a:p>
                      <a:pPr indent="0" lvl="0" marL="0" rtl="0" algn="l">
                        <a:spcBef>
                          <a:spcPts val="0"/>
                        </a:spcBef>
                        <a:spcAft>
                          <a:spcPts val="0"/>
                        </a:spcAft>
                        <a:buNone/>
                      </a:pPr>
                      <a:r>
                        <a:rPr lang="sv-SE" sz="1100"/>
                        <a:t>Allow</a:t>
                      </a:r>
                      <a:endParaRPr sz="1200"/>
                    </a:p>
                  </a:txBody>
                  <a:tcPr marT="91425" marB="91425" marR="91425" marL="91425"/>
                </a:tc>
              </a:tr>
              <a:tr h="350000">
                <a:tc>
                  <a:txBody>
                    <a:bodyPr/>
                    <a:lstStyle/>
                    <a:p>
                      <a:pPr indent="0" lvl="0" marL="0" rtl="0" algn="l">
                        <a:spcBef>
                          <a:spcPts val="0"/>
                        </a:spcBef>
                        <a:spcAft>
                          <a:spcPts val="0"/>
                        </a:spcAft>
                        <a:buNone/>
                      </a:pPr>
                      <a:r>
                        <a:rPr lang="sv-SE" sz="1100"/>
                        <a:t>Block</a:t>
                      </a:r>
                      <a:endParaRPr sz="1200"/>
                    </a:p>
                  </a:txBody>
                  <a:tcPr marT="91425" marB="91425" marR="91425" marL="91425"/>
                </a:tc>
                <a:tc>
                  <a:txBody>
                    <a:bodyPr/>
                    <a:lstStyle/>
                    <a:p>
                      <a:pPr indent="0" lvl="0" marL="0" rtl="0" algn="l">
                        <a:spcBef>
                          <a:spcPts val="0"/>
                        </a:spcBef>
                        <a:spcAft>
                          <a:spcPts val="0"/>
                        </a:spcAft>
                        <a:buNone/>
                      </a:pPr>
                      <a:r>
                        <a:rPr lang="sv-SE" sz="1100"/>
                        <a:t>Restrict</a:t>
                      </a:r>
                      <a:endParaRPr sz="1200"/>
                    </a:p>
                  </a:txBody>
                  <a:tcPr marT="91425" marB="91425" marR="91425" marL="91425"/>
                </a:tc>
              </a:tr>
              <a:tr h="350000">
                <a:tc>
                  <a:txBody>
                    <a:bodyPr/>
                    <a:lstStyle/>
                    <a:p>
                      <a:pPr indent="0" lvl="0" marL="0" rtl="0" algn="l">
                        <a:spcBef>
                          <a:spcPts val="0"/>
                        </a:spcBef>
                        <a:spcAft>
                          <a:spcPts val="0"/>
                        </a:spcAft>
                        <a:buNone/>
                      </a:pPr>
                      <a:r>
                        <a:rPr lang="sv-SE" sz="1100"/>
                        <a:t>Block</a:t>
                      </a:r>
                      <a:endParaRPr sz="1200"/>
                    </a:p>
                  </a:txBody>
                  <a:tcPr marT="91425" marB="91425" marR="91425" marL="91425"/>
                </a:tc>
                <a:tc>
                  <a:txBody>
                    <a:bodyPr/>
                    <a:lstStyle/>
                    <a:p>
                      <a:pPr indent="0" lvl="0" marL="0" rtl="0" algn="l">
                        <a:spcBef>
                          <a:spcPts val="0"/>
                        </a:spcBef>
                        <a:spcAft>
                          <a:spcPts val="0"/>
                        </a:spcAft>
                        <a:buNone/>
                      </a:pPr>
                      <a:r>
                        <a:rPr lang="sv-SE" sz="1100"/>
                        <a:t>Block</a:t>
                      </a:r>
                      <a:endParaRPr sz="1200"/>
                    </a:p>
                  </a:txBody>
                  <a:tcPr marT="91425" marB="91425" marR="91425" marL="91425"/>
                </a:tc>
              </a:tr>
            </a:tbl>
          </a:graphicData>
        </a:graphic>
      </p:graphicFrame>
      <p:graphicFrame>
        <p:nvGraphicFramePr>
          <p:cNvPr id="537" name="Google Shape;537;p63"/>
          <p:cNvGraphicFramePr/>
          <p:nvPr/>
        </p:nvGraphicFramePr>
        <p:xfrm>
          <a:off x="3883050" y="1211875"/>
          <a:ext cx="3000000" cy="3000000"/>
        </p:xfrm>
        <a:graphic>
          <a:graphicData uri="http://schemas.openxmlformats.org/drawingml/2006/table">
            <a:tbl>
              <a:tblPr>
                <a:noFill/>
                <a:tableStyleId>{BEF19519-BCD9-4BDD-B9D8-26F7FD871FA4}</a:tableStyleId>
              </a:tblPr>
              <a:tblGrid>
                <a:gridCol w="901825"/>
              </a:tblGrid>
              <a:tr h="357175">
                <a:tc>
                  <a:txBody>
                    <a:bodyPr/>
                    <a:lstStyle/>
                    <a:p>
                      <a:pPr indent="0" lvl="0" marL="0" rtl="0" algn="l">
                        <a:spcBef>
                          <a:spcPts val="0"/>
                        </a:spcBef>
                        <a:spcAft>
                          <a:spcPts val="0"/>
                        </a:spcAft>
                        <a:buNone/>
                      </a:pPr>
                      <a:r>
                        <a:rPr b="1" lang="sv-SE" sz="1100"/>
                        <a:t>Pop-Ups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bl>
          </a:graphicData>
        </a:graphic>
      </p:graphicFrame>
      <p:graphicFrame>
        <p:nvGraphicFramePr>
          <p:cNvPr id="538" name="Google Shape;538;p63"/>
          <p:cNvGraphicFramePr/>
          <p:nvPr/>
        </p:nvGraphicFramePr>
        <p:xfrm>
          <a:off x="4784875" y="1211850"/>
          <a:ext cx="3000000" cy="3000000"/>
        </p:xfrm>
        <a:graphic>
          <a:graphicData uri="http://schemas.openxmlformats.org/drawingml/2006/table">
            <a:tbl>
              <a:tblPr>
                <a:noFill/>
                <a:tableStyleId>{BEF19519-BCD9-4BDD-B9D8-26F7FD871FA4}</a:tableStyleId>
              </a:tblPr>
              <a:tblGrid>
                <a:gridCol w="901825"/>
              </a:tblGrid>
              <a:tr h="357175">
                <a:tc>
                  <a:txBody>
                    <a:bodyPr/>
                    <a:lstStyle/>
                    <a:p>
                      <a:pPr indent="0" lvl="0" marL="0" rtl="0" algn="l">
                        <a:spcBef>
                          <a:spcPts val="0"/>
                        </a:spcBef>
                        <a:spcAft>
                          <a:spcPts val="0"/>
                        </a:spcAft>
                        <a:buNone/>
                      </a:pPr>
                      <a:r>
                        <a:rPr b="1" lang="sv-SE" sz="1100"/>
                        <a:t>Add-Ons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bl>
          </a:graphicData>
        </a:graphic>
      </p:graphicFrame>
      <p:graphicFrame>
        <p:nvGraphicFramePr>
          <p:cNvPr id="539" name="Google Shape;539;p63"/>
          <p:cNvGraphicFramePr/>
          <p:nvPr/>
        </p:nvGraphicFramePr>
        <p:xfrm>
          <a:off x="5686700" y="1211875"/>
          <a:ext cx="3000000" cy="3000000"/>
        </p:xfrm>
        <a:graphic>
          <a:graphicData uri="http://schemas.openxmlformats.org/drawingml/2006/table">
            <a:tbl>
              <a:tblPr>
                <a:noFill/>
                <a:tableStyleId>{BEF19519-BCD9-4BDD-B9D8-26F7FD871FA4}</a:tableStyleId>
              </a:tblPr>
              <a:tblGrid>
                <a:gridCol w="901825"/>
              </a:tblGrid>
              <a:tr h="357175">
                <a:tc>
                  <a:txBody>
                    <a:bodyPr/>
                    <a:lstStyle/>
                    <a:p>
                      <a:pPr indent="0" lvl="0" marL="0" rtl="0" algn="l">
                        <a:spcBef>
                          <a:spcPts val="0"/>
                        </a:spcBef>
                        <a:spcAft>
                          <a:spcPts val="0"/>
                        </a:spcAft>
                        <a:buNone/>
                      </a:pPr>
                      <a:r>
                        <a:rPr b="1" lang="sv-SE" sz="1100"/>
                        <a:t>Attacks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bl>
          </a:graphicData>
        </a:graphic>
      </p:graphicFrame>
      <p:graphicFrame>
        <p:nvGraphicFramePr>
          <p:cNvPr id="540" name="Google Shape;540;p63"/>
          <p:cNvGraphicFramePr/>
          <p:nvPr/>
        </p:nvGraphicFramePr>
        <p:xfrm>
          <a:off x="6588525" y="1211850"/>
          <a:ext cx="3000000" cy="3000000"/>
        </p:xfrm>
        <a:graphic>
          <a:graphicData uri="http://schemas.openxmlformats.org/drawingml/2006/table">
            <a:tbl>
              <a:tblPr>
                <a:noFill/>
                <a:tableStyleId>{BEF19519-BCD9-4BDD-B9D8-26F7FD871FA4}</a:tableStyleId>
              </a:tblPr>
              <a:tblGrid>
                <a:gridCol w="901825"/>
              </a:tblGrid>
              <a:tr h="357175">
                <a:tc>
                  <a:txBody>
                    <a:bodyPr/>
                    <a:lstStyle/>
                    <a:p>
                      <a:pPr indent="0" lvl="0" marL="0" rtl="0" algn="l">
                        <a:spcBef>
                          <a:spcPts val="0"/>
                        </a:spcBef>
                        <a:spcAft>
                          <a:spcPts val="0"/>
                        </a:spcAft>
                        <a:buNone/>
                      </a:pPr>
                      <a:r>
                        <a:rPr b="1" lang="sv-SE" sz="1100"/>
                        <a:t>Forgeries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bl>
          </a:graphicData>
        </a:graphic>
      </p:graphicFrame>
      <p:sp>
        <p:nvSpPr>
          <p:cNvPr id="541" name="Google Shape;541;p63"/>
          <p:cNvSpPr txBox="1"/>
          <p:nvPr/>
        </p:nvSpPr>
        <p:spPr>
          <a:xfrm>
            <a:off x="3883050" y="2293950"/>
            <a:ext cx="512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highlight>
                  <a:srgbClr val="FFFFFF"/>
                </a:highlight>
              </a:rPr>
              <a:t>No    </a:t>
            </a:r>
            <a:endParaRPr sz="1000">
              <a:highlight>
                <a:srgbClr val="FFFFFF"/>
              </a:highlight>
            </a:endParaRPr>
          </a:p>
        </p:txBody>
      </p:sp>
      <p:sp>
        <p:nvSpPr>
          <p:cNvPr id="542" name="Google Shape;542;p63"/>
          <p:cNvSpPr txBox="1"/>
          <p:nvPr/>
        </p:nvSpPr>
        <p:spPr>
          <a:xfrm>
            <a:off x="4784875" y="2293950"/>
            <a:ext cx="512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highlight>
                  <a:srgbClr val="FFFFFF"/>
                </a:highlight>
              </a:rPr>
              <a:t>No    </a:t>
            </a:r>
            <a:endParaRPr sz="1000">
              <a:highlight>
                <a:srgbClr val="FFFFFF"/>
              </a:highlight>
            </a:endParaRPr>
          </a:p>
        </p:txBody>
      </p:sp>
      <p:sp>
        <p:nvSpPr>
          <p:cNvPr id="543" name="Google Shape;543;p63"/>
          <p:cNvSpPr txBox="1"/>
          <p:nvPr/>
        </p:nvSpPr>
        <p:spPr>
          <a:xfrm>
            <a:off x="3883050" y="2657900"/>
            <a:ext cx="512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highlight>
                  <a:srgbClr val="FFFFFF"/>
                </a:highlight>
              </a:rPr>
              <a:t>Yes</a:t>
            </a:r>
            <a:r>
              <a:rPr lang="sv-SE" sz="1000">
                <a:highlight>
                  <a:srgbClr val="FFFFFF"/>
                </a:highlight>
              </a:rPr>
              <a:t>    </a:t>
            </a:r>
            <a:endParaRPr sz="100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
                                        <p:tgtEl>
                                          <p:spTgt spid="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
                                        <p:tgtEl>
                                          <p:spTgt spid="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
                                        <p:tgtEl>
                                          <p:spTgt spid="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
                                        <p:tgtEl>
                                          <p:spTgt spid="541"/>
                                        </p:tgtEl>
                                      </p:cBhvr>
                                    </p:animEffec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
                                        <p:tgtEl>
                                          <p:spTgt spid="5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49" name="Google Shape;549;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Process for deriving system-level tests often results in too many possible cases.</a:t>
            </a:r>
            <a:endParaRPr/>
          </a:p>
          <a:p>
            <a:pPr indent="-393700" lvl="0" marL="457200" rtl="0" algn="l">
              <a:spcBef>
                <a:spcPts val="1000"/>
              </a:spcBef>
              <a:spcAft>
                <a:spcPts val="0"/>
              </a:spcAft>
              <a:buSzPts val="2600"/>
              <a:buChar char="•"/>
            </a:pPr>
            <a:r>
              <a:rPr lang="sv-SE"/>
              <a:t>Two methods that identify important interactions:</a:t>
            </a:r>
            <a:endParaRPr/>
          </a:p>
          <a:p>
            <a:pPr indent="-368300" lvl="1" marL="914400" rtl="0" algn="l">
              <a:spcBef>
                <a:spcPts val="500"/>
              </a:spcBef>
              <a:spcAft>
                <a:spcPts val="0"/>
              </a:spcAft>
              <a:buSzPts val="2200"/>
              <a:buChar char="•"/>
            </a:pPr>
            <a:r>
              <a:rPr b="1" lang="sv-SE"/>
              <a:t>Category-Partition Method: </a:t>
            </a:r>
            <a:r>
              <a:rPr lang="sv-SE"/>
              <a:t>Use constraints to eliminate unnecessary tests.</a:t>
            </a:r>
            <a:endParaRPr/>
          </a:p>
          <a:p>
            <a:pPr indent="-368300" lvl="1" marL="914400" rtl="0" algn="l">
              <a:spcBef>
                <a:spcPts val="500"/>
              </a:spcBef>
              <a:spcAft>
                <a:spcPts val="0"/>
              </a:spcAft>
              <a:buSzPts val="2200"/>
              <a:buChar char="•"/>
            </a:pPr>
            <a:r>
              <a:rPr b="1" lang="sv-SE"/>
              <a:t>Combinatorial Interaction Testing:</a:t>
            </a:r>
            <a:r>
              <a:rPr lang="sv-SE"/>
              <a:t> Identify important pairs of input values.</a:t>
            </a:r>
            <a:endParaRPr/>
          </a:p>
        </p:txBody>
      </p:sp>
      <p:sp>
        <p:nvSpPr>
          <p:cNvPr id="550" name="Google Shape;550;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556" name="Google Shape;556;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Automated test case generation using search-based techniques.</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Assignment 4 is out.</a:t>
            </a:r>
            <a:endParaRPr/>
          </a:p>
          <a:p>
            <a:pPr indent="-368300" lvl="1" marL="914400" rtl="0" algn="l">
              <a:spcBef>
                <a:spcPts val="500"/>
              </a:spcBef>
              <a:spcAft>
                <a:spcPts val="0"/>
              </a:spcAft>
              <a:buSzPts val="2200"/>
              <a:buChar char="•"/>
            </a:pPr>
            <a:r>
              <a:rPr lang="sv-SE"/>
              <a:t>Due December 20. Questions?</a:t>
            </a:r>
            <a:endParaRPr/>
          </a:p>
          <a:p>
            <a:pPr indent="0" lvl="0" marL="0" rtl="0" algn="l">
              <a:spcBef>
                <a:spcPts val="1000"/>
              </a:spcBef>
              <a:spcAft>
                <a:spcPts val="0"/>
              </a:spcAft>
              <a:buNone/>
            </a:pPr>
            <a:r>
              <a:t/>
            </a:r>
            <a:endParaRPr/>
          </a:p>
        </p:txBody>
      </p:sp>
      <p:sp>
        <p:nvSpPr>
          <p:cNvPr id="557" name="Google Shape;557;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8" name="Google Shape;178;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Today’s Goals</a:t>
            </a:r>
            <a:endParaRPr/>
          </a:p>
        </p:txBody>
      </p:sp>
      <p:sp>
        <p:nvSpPr>
          <p:cNvPr id="179" name="Google Shape;179;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Understand how feature interactions can create software faults.</a:t>
            </a:r>
            <a:endParaRPr/>
          </a:p>
          <a:p>
            <a:pPr indent="-393700" lvl="0" marL="457200" rtl="0" algn="l">
              <a:spcBef>
                <a:spcPts val="1000"/>
              </a:spcBef>
              <a:spcAft>
                <a:spcPts val="0"/>
              </a:spcAft>
              <a:buSzPts val="2600"/>
              <a:buChar char="•"/>
            </a:pPr>
            <a:r>
              <a:rPr lang="sv-SE"/>
              <a:t>Examine how to select system-level tests to increase likelihood of detecting feature interaction faults.</a:t>
            </a:r>
            <a:endParaRPr/>
          </a:p>
          <a:p>
            <a:pPr indent="-368300" lvl="1" marL="914400" rtl="0" algn="l">
              <a:spcBef>
                <a:spcPts val="500"/>
              </a:spcBef>
              <a:spcAft>
                <a:spcPts val="0"/>
              </a:spcAft>
              <a:buSzPts val="2200"/>
              <a:buChar char="•"/>
            </a:pPr>
            <a:r>
              <a:rPr lang="sv-SE"/>
              <a:t>Category-Partition Method</a:t>
            </a:r>
            <a:endParaRPr/>
          </a:p>
          <a:p>
            <a:pPr indent="-368300" lvl="1" marL="914400" rtl="0" algn="l">
              <a:spcBef>
                <a:spcPts val="500"/>
              </a:spcBef>
              <a:spcAft>
                <a:spcPts val="0"/>
              </a:spcAft>
              <a:buSzPts val="2200"/>
              <a:buChar char="•"/>
            </a:pPr>
            <a:r>
              <a:rPr lang="sv-SE"/>
              <a:t>Combinatorial Interaction Testing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6" name="Google Shape;186;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 Interactions</a:t>
            </a:r>
            <a:endParaRPr/>
          </a:p>
        </p:txBody>
      </p:sp>
      <p:sp>
        <p:nvSpPr>
          <p:cNvPr id="187" name="Google Shape;187;p27"/>
          <p:cNvSpPr txBox="1"/>
          <p:nvPr>
            <p:ph idx="1" type="body"/>
          </p:nvPr>
        </p:nvSpPr>
        <p:spPr>
          <a:xfrm>
            <a:off x="468896" y="1282400"/>
            <a:ext cx="48705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b="1" lang="sv-SE" sz="2400"/>
              <a:t>Feature interactions</a:t>
            </a:r>
            <a:r>
              <a:rPr lang="sv-SE" sz="2400"/>
              <a:t> result from combined behaviors of individual features.</a:t>
            </a:r>
            <a:endParaRPr sz="2400"/>
          </a:p>
          <a:p>
            <a:pPr indent="-355600" lvl="1" marL="914400" rtl="0" algn="l">
              <a:spcBef>
                <a:spcPts val="500"/>
              </a:spcBef>
              <a:spcAft>
                <a:spcPts val="0"/>
              </a:spcAft>
              <a:buSzPts val="2000"/>
              <a:buChar char="•"/>
            </a:pPr>
            <a:r>
              <a:rPr b="1" lang="sv-SE" sz="2000"/>
              <a:t>Inadvertent</a:t>
            </a:r>
            <a:r>
              <a:rPr b="1" lang="sv-SE" sz="2000"/>
              <a:t> feature interactions</a:t>
            </a:r>
            <a:r>
              <a:rPr lang="sv-SE" sz="2000"/>
              <a:t> cause unexpected behavior (ex. incorrect output, changes in timing)</a:t>
            </a:r>
            <a:endParaRPr sz="2000"/>
          </a:p>
          <a:p>
            <a:pPr indent="-381000" lvl="0" marL="457200" rtl="0" algn="l">
              <a:spcBef>
                <a:spcPts val="1000"/>
              </a:spcBef>
              <a:spcAft>
                <a:spcPts val="0"/>
              </a:spcAft>
              <a:buSzPts val="2400"/>
              <a:buChar char="•"/>
            </a:pPr>
            <a:r>
              <a:rPr lang="sv-SE" sz="2400"/>
              <a:t>Feature Interaction Problem</a:t>
            </a:r>
            <a:endParaRPr sz="2400"/>
          </a:p>
          <a:p>
            <a:pPr indent="-355600" lvl="1" marL="914400" rtl="0" algn="l">
              <a:spcBef>
                <a:spcPts val="500"/>
              </a:spcBef>
              <a:spcAft>
                <a:spcPts val="0"/>
              </a:spcAft>
              <a:buSzPts val="2000"/>
              <a:buChar char="•"/>
            </a:pPr>
            <a:r>
              <a:rPr lang="sv-SE" sz="2000"/>
              <a:t>Detect, manage, resolve </a:t>
            </a:r>
            <a:r>
              <a:rPr lang="sv-SE" sz="2000"/>
              <a:t>inadvertent</a:t>
            </a:r>
            <a:r>
              <a:rPr lang="sv-SE" sz="2000"/>
              <a:t> feature interactions.</a:t>
            </a:r>
            <a:endParaRPr sz="2000"/>
          </a:p>
        </p:txBody>
      </p:sp>
      <p:pic>
        <p:nvPicPr>
          <p:cNvPr id="188" name="Google Shape;188;p27"/>
          <p:cNvPicPr preferRelativeResize="0"/>
          <p:nvPr/>
        </p:nvPicPr>
        <p:blipFill>
          <a:blip r:embed="rId3">
            <a:alphaModFix/>
          </a:blip>
          <a:stretch>
            <a:fillRect/>
          </a:stretch>
        </p:blipFill>
        <p:spPr>
          <a:xfrm>
            <a:off x="5459825" y="1465575"/>
            <a:ext cx="3684175" cy="2763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5" name="Google Shape;195;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Fire and Flood Control</a:t>
            </a:r>
            <a:endParaRPr/>
          </a:p>
        </p:txBody>
      </p:sp>
      <p:pic>
        <p:nvPicPr>
          <p:cNvPr id="196" name="Google Shape;196;p28"/>
          <p:cNvPicPr preferRelativeResize="0"/>
          <p:nvPr/>
        </p:nvPicPr>
        <p:blipFill>
          <a:blip r:embed="rId3">
            <a:alphaModFix/>
          </a:blip>
          <a:stretch>
            <a:fillRect/>
          </a:stretch>
        </p:blipFill>
        <p:spPr>
          <a:xfrm>
            <a:off x="254200" y="1282400"/>
            <a:ext cx="4901673" cy="3255024"/>
          </a:xfrm>
          <a:prstGeom prst="rect">
            <a:avLst/>
          </a:prstGeom>
          <a:noFill/>
          <a:ln>
            <a:noFill/>
          </a:ln>
        </p:spPr>
      </p:pic>
      <p:sp>
        <p:nvSpPr>
          <p:cNvPr id="197" name="Google Shape;197;p28"/>
          <p:cNvSpPr txBox="1"/>
          <p:nvPr>
            <p:ph idx="1" type="body"/>
          </p:nvPr>
        </p:nvSpPr>
        <p:spPr>
          <a:xfrm>
            <a:off x="5311519" y="1282400"/>
            <a:ext cx="3375300" cy="34803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sv-SE" sz="2000"/>
              <a:t>FireControl activates sprinklers when fire detected.</a:t>
            </a:r>
            <a:endParaRPr sz="2000"/>
          </a:p>
          <a:p>
            <a:pPr indent="-355600" lvl="0" marL="457200" rtl="0" algn="l">
              <a:spcBef>
                <a:spcPts val="1000"/>
              </a:spcBef>
              <a:spcAft>
                <a:spcPts val="0"/>
              </a:spcAft>
              <a:buSzPts val="2000"/>
              <a:buChar char="•"/>
            </a:pPr>
            <a:r>
              <a:rPr lang="sv-SE" sz="2000"/>
              <a:t>FloodControl cuts water supply when water detected on floor.</a:t>
            </a:r>
            <a:endParaRPr sz="2000"/>
          </a:p>
          <a:p>
            <a:pPr indent="-355600" lvl="0" marL="457200" rtl="0" algn="l">
              <a:spcBef>
                <a:spcPts val="1000"/>
              </a:spcBef>
              <a:spcAft>
                <a:spcPts val="0"/>
              </a:spcAft>
              <a:buSzPts val="2000"/>
              <a:buChar char="•"/>
            </a:pPr>
            <a:r>
              <a:rPr b="1" lang="sv-SE" sz="2000"/>
              <a:t>Interaction means building burns down.</a:t>
            </a:r>
            <a:endParaRPr b="1"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4" name="Google Shape;204;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WordPress Plug-Ins</a:t>
            </a:r>
            <a:endParaRPr/>
          </a:p>
        </p:txBody>
      </p:sp>
      <p:sp>
        <p:nvSpPr>
          <p:cNvPr id="205" name="Google Shape;205;p29"/>
          <p:cNvSpPr txBox="1"/>
          <p:nvPr>
            <p:ph idx="1" type="body"/>
          </p:nvPr>
        </p:nvSpPr>
        <p:spPr>
          <a:xfrm>
            <a:off x="5339519" y="1282400"/>
            <a:ext cx="3347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Weather and emoji plug-ins tested </a:t>
            </a:r>
            <a:r>
              <a:rPr lang="sv-SE"/>
              <a:t>independently</a:t>
            </a:r>
            <a:r>
              <a:rPr lang="sv-SE"/>
              <a:t>. </a:t>
            </a:r>
            <a:endParaRPr/>
          </a:p>
          <a:p>
            <a:pPr indent="-393700" lvl="0" marL="457200" rtl="0" algn="l">
              <a:spcBef>
                <a:spcPts val="1000"/>
              </a:spcBef>
              <a:spcAft>
                <a:spcPts val="0"/>
              </a:spcAft>
              <a:buSzPts val="2600"/>
              <a:buChar char="•"/>
            </a:pPr>
            <a:r>
              <a:rPr lang="sv-SE"/>
              <a:t>Their interaction results in unexpected behavior. </a:t>
            </a:r>
            <a:endParaRPr/>
          </a:p>
        </p:txBody>
      </p:sp>
      <p:pic>
        <p:nvPicPr>
          <p:cNvPr id="206" name="Google Shape;206;p29"/>
          <p:cNvPicPr preferRelativeResize="0"/>
          <p:nvPr/>
        </p:nvPicPr>
        <p:blipFill>
          <a:blip r:embed="rId3">
            <a:alphaModFix/>
          </a:blip>
          <a:stretch>
            <a:fillRect/>
          </a:stretch>
        </p:blipFill>
        <p:spPr>
          <a:xfrm>
            <a:off x="238025" y="1282400"/>
            <a:ext cx="4907812" cy="3480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3" name="Google Shape;213;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 Interactions</a:t>
            </a:r>
            <a:endParaRPr/>
          </a:p>
        </p:txBody>
      </p:sp>
      <p:pic>
        <p:nvPicPr>
          <p:cNvPr id="214" name="Google Shape;214;p30"/>
          <p:cNvPicPr preferRelativeResize="0"/>
          <p:nvPr/>
        </p:nvPicPr>
        <p:blipFill>
          <a:blip r:embed="rId3">
            <a:alphaModFix/>
          </a:blip>
          <a:stretch>
            <a:fillRect/>
          </a:stretch>
        </p:blipFill>
        <p:spPr>
          <a:xfrm>
            <a:off x="5106150" y="1282400"/>
            <a:ext cx="3580650" cy="2387100"/>
          </a:xfrm>
          <a:prstGeom prst="rect">
            <a:avLst/>
          </a:prstGeom>
          <a:noFill/>
          <a:ln>
            <a:noFill/>
          </a:ln>
        </p:spPr>
      </p:pic>
      <p:pic>
        <p:nvPicPr>
          <p:cNvPr id="215" name="Google Shape;215;p30"/>
          <p:cNvPicPr preferRelativeResize="0"/>
          <p:nvPr/>
        </p:nvPicPr>
        <p:blipFill>
          <a:blip r:embed="rId4">
            <a:alphaModFix/>
          </a:blip>
          <a:stretch>
            <a:fillRect/>
          </a:stretch>
        </p:blipFill>
        <p:spPr>
          <a:xfrm>
            <a:off x="468900" y="1314450"/>
            <a:ext cx="4572000" cy="2514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